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ppt/embeddings/Microsoft_Equation3.bin" ContentType="application/vnd.openxmlformats-officedocument.oleObject"/>
  <Override PartName="/ppt/embeddings/Microsoft_Equation4.bin" ContentType="application/vnd.openxmlformats-officedocument.oleObject"/>
  <Override PartName="/ppt/embeddings/Microsoft_Equation5.bin" ContentType="application/vnd.openxmlformats-officedocument.oleObject"/>
  <Override PartName="/ppt/embeddings/Microsoft_Equation6.bin" ContentType="application/vnd.openxmlformats-officedocument.oleObject"/>
  <Override PartName="/ppt/media/image51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60" r:id="rId1"/>
  </p:sldMasterIdLst>
  <p:notesMasterIdLst>
    <p:notesMasterId r:id="rId133"/>
  </p:notesMasterIdLst>
  <p:handoutMasterIdLst>
    <p:handoutMasterId r:id="rId134"/>
  </p:handoutMasterIdLst>
  <p:sldIdLst>
    <p:sldId id="293" r:id="rId2"/>
    <p:sldId id="292" r:id="rId3"/>
    <p:sldId id="299" r:id="rId4"/>
    <p:sldId id="295" r:id="rId5"/>
    <p:sldId id="305" r:id="rId6"/>
    <p:sldId id="300" r:id="rId7"/>
    <p:sldId id="301" r:id="rId8"/>
    <p:sldId id="302" r:id="rId9"/>
    <p:sldId id="306" r:id="rId10"/>
    <p:sldId id="304" r:id="rId11"/>
    <p:sldId id="311" r:id="rId12"/>
    <p:sldId id="312" r:id="rId13"/>
    <p:sldId id="313" r:id="rId14"/>
    <p:sldId id="315" r:id="rId15"/>
    <p:sldId id="314" r:id="rId16"/>
    <p:sldId id="373" r:id="rId17"/>
    <p:sldId id="307" r:id="rId18"/>
    <p:sldId id="316" r:id="rId19"/>
    <p:sldId id="317" r:id="rId20"/>
    <p:sldId id="308" r:id="rId21"/>
    <p:sldId id="309" r:id="rId22"/>
    <p:sldId id="310" r:id="rId23"/>
    <p:sldId id="318" r:id="rId24"/>
    <p:sldId id="319" r:id="rId25"/>
    <p:sldId id="322" r:id="rId26"/>
    <p:sldId id="323" r:id="rId27"/>
    <p:sldId id="324" r:id="rId28"/>
    <p:sldId id="325" r:id="rId29"/>
    <p:sldId id="331" r:id="rId30"/>
    <p:sldId id="332" r:id="rId31"/>
    <p:sldId id="333" r:id="rId32"/>
    <p:sldId id="334" r:id="rId33"/>
    <p:sldId id="335" r:id="rId34"/>
    <p:sldId id="336" r:id="rId35"/>
    <p:sldId id="337" r:id="rId36"/>
    <p:sldId id="340" r:id="rId37"/>
    <p:sldId id="329" r:id="rId38"/>
    <p:sldId id="341" r:id="rId39"/>
    <p:sldId id="342" r:id="rId40"/>
    <p:sldId id="343" r:id="rId41"/>
    <p:sldId id="344" r:id="rId42"/>
    <p:sldId id="298" r:id="rId43"/>
    <p:sldId id="346" r:id="rId44"/>
    <p:sldId id="347" r:id="rId45"/>
    <p:sldId id="348" r:id="rId46"/>
    <p:sldId id="349" r:id="rId47"/>
    <p:sldId id="350" r:id="rId48"/>
    <p:sldId id="351" r:id="rId49"/>
    <p:sldId id="352" r:id="rId50"/>
    <p:sldId id="353" r:id="rId51"/>
    <p:sldId id="357" r:id="rId52"/>
    <p:sldId id="358" r:id="rId53"/>
    <p:sldId id="359" r:id="rId54"/>
    <p:sldId id="360" r:id="rId55"/>
    <p:sldId id="361" r:id="rId56"/>
    <p:sldId id="362" r:id="rId57"/>
    <p:sldId id="363" r:id="rId58"/>
    <p:sldId id="364" r:id="rId59"/>
    <p:sldId id="365" r:id="rId60"/>
    <p:sldId id="366" r:id="rId61"/>
    <p:sldId id="367" r:id="rId62"/>
    <p:sldId id="368" r:id="rId63"/>
    <p:sldId id="369" r:id="rId64"/>
    <p:sldId id="370" r:id="rId65"/>
    <p:sldId id="371" r:id="rId66"/>
    <p:sldId id="372" r:id="rId67"/>
    <p:sldId id="374" r:id="rId68"/>
    <p:sldId id="375" r:id="rId69"/>
    <p:sldId id="376" r:id="rId70"/>
    <p:sldId id="377" r:id="rId71"/>
    <p:sldId id="378" r:id="rId72"/>
    <p:sldId id="379" r:id="rId73"/>
    <p:sldId id="380" r:id="rId74"/>
    <p:sldId id="381" r:id="rId75"/>
    <p:sldId id="382" r:id="rId76"/>
    <p:sldId id="383" r:id="rId77"/>
    <p:sldId id="384" r:id="rId78"/>
    <p:sldId id="385" r:id="rId79"/>
    <p:sldId id="386" r:id="rId80"/>
    <p:sldId id="387" r:id="rId81"/>
    <p:sldId id="388" r:id="rId82"/>
    <p:sldId id="354" r:id="rId83"/>
    <p:sldId id="389" r:id="rId84"/>
    <p:sldId id="390" r:id="rId85"/>
    <p:sldId id="391" r:id="rId86"/>
    <p:sldId id="392" r:id="rId87"/>
    <p:sldId id="393" r:id="rId88"/>
    <p:sldId id="394" r:id="rId89"/>
    <p:sldId id="395" r:id="rId90"/>
    <p:sldId id="396" r:id="rId91"/>
    <p:sldId id="397" r:id="rId92"/>
    <p:sldId id="399" r:id="rId93"/>
    <p:sldId id="400" r:id="rId94"/>
    <p:sldId id="356" r:id="rId95"/>
    <p:sldId id="321" r:id="rId96"/>
    <p:sldId id="297" r:id="rId97"/>
    <p:sldId id="345" r:id="rId98"/>
    <p:sldId id="338" r:id="rId99"/>
    <p:sldId id="258" r:id="rId100"/>
    <p:sldId id="259" r:id="rId101"/>
    <p:sldId id="260" r:id="rId102"/>
    <p:sldId id="261" r:id="rId103"/>
    <p:sldId id="262" r:id="rId104"/>
    <p:sldId id="263" r:id="rId105"/>
    <p:sldId id="264" r:id="rId106"/>
    <p:sldId id="265" r:id="rId107"/>
    <p:sldId id="266" r:id="rId108"/>
    <p:sldId id="267" r:id="rId109"/>
    <p:sldId id="268" r:id="rId110"/>
    <p:sldId id="269" r:id="rId111"/>
    <p:sldId id="273" r:id="rId112"/>
    <p:sldId id="270" r:id="rId113"/>
    <p:sldId id="271" r:id="rId114"/>
    <p:sldId id="272" r:id="rId115"/>
    <p:sldId id="274" r:id="rId116"/>
    <p:sldId id="275" r:id="rId117"/>
    <p:sldId id="276" r:id="rId118"/>
    <p:sldId id="277" r:id="rId119"/>
    <p:sldId id="278" r:id="rId120"/>
    <p:sldId id="279" r:id="rId121"/>
    <p:sldId id="280" r:id="rId122"/>
    <p:sldId id="281" r:id="rId123"/>
    <p:sldId id="282" r:id="rId124"/>
    <p:sldId id="283" r:id="rId125"/>
    <p:sldId id="284" r:id="rId126"/>
    <p:sldId id="285" r:id="rId127"/>
    <p:sldId id="286" r:id="rId128"/>
    <p:sldId id="287" r:id="rId129"/>
    <p:sldId id="288" r:id="rId130"/>
    <p:sldId id="289" r:id="rId131"/>
    <p:sldId id="339" r:id="rId1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hanna DeSouza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-104" y="-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notesMaster" Target="notesMasters/notesMaster1.xml"/><Relationship Id="rId134" Type="http://schemas.openxmlformats.org/officeDocument/2006/relationships/handoutMaster" Target="handoutMasters/handoutMaster1.xml"/><Relationship Id="rId135" Type="http://schemas.openxmlformats.org/officeDocument/2006/relationships/printerSettings" Target="printerSettings/printerSettings1.bin"/><Relationship Id="rId136" Type="http://schemas.openxmlformats.org/officeDocument/2006/relationships/commentAuthors" Target="commentAuthors.xml"/><Relationship Id="rId137" Type="http://schemas.openxmlformats.org/officeDocument/2006/relationships/presProps" Target="presProps.xml"/><Relationship Id="rId138" Type="http://schemas.openxmlformats.org/officeDocument/2006/relationships/viewProps" Target="viewProps.xml"/><Relationship Id="rId13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4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Relationship Id="rId2" Type="http://schemas.openxmlformats.org/officeDocument/2006/relationships/image" Target="../media/image42.emf"/><Relationship Id="rId3" Type="http://schemas.openxmlformats.org/officeDocument/2006/relationships/image" Target="../media/image4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CE290-E0F5-444C-B849-A8F17CD4104C}" type="datetimeFigureOut">
              <a:rPr lang="en-US" smtClean="0"/>
              <a:t>9/4/14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0D704-5A6D-8C4E-9C75-1CF440550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674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4.png>
</file>

<file path=ppt/media/image47.png>
</file>

<file path=ppt/media/image48.png>
</file>

<file path=ppt/media/image49.png>
</file>

<file path=ppt/media/image51.jpg>
</file>

<file path=ppt/media/image52.png>
</file>

<file path=ppt/media/image53.png>
</file>

<file path=ppt/media/image54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53A24C-4135-094C-957B-35852E7EDFA4}" type="datetimeFigureOut">
              <a:rPr lang="en-US" smtClean="0"/>
              <a:t>9/3/14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F4D5E-EC34-BC40-81FA-0B854D990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466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image from</a:t>
            </a:r>
            <a:r>
              <a:rPr lang="en-US" baseline="0" dirty="0" smtClean="0"/>
              <a:t> slides from presentation I made with these objects: </a:t>
            </a:r>
            <a:r>
              <a:rPr lang="en-US" baseline="0" dirty="0" err="1" smtClean="0"/>
              <a:t>loadBalancingBasics_SMD.pptx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F4D5E-EC34-BC40-81FA-0B854D990F5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57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image from</a:t>
            </a:r>
            <a:r>
              <a:rPr lang="en-US" baseline="0" dirty="0" smtClean="0"/>
              <a:t> slides from presentation I made with these objects: </a:t>
            </a:r>
            <a:r>
              <a:rPr lang="en-US" baseline="0" dirty="0" err="1" smtClean="0"/>
              <a:t>loadBalancingBasics_SMD.pptx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F4D5E-EC34-BC40-81FA-0B854D990F5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5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image from</a:t>
            </a:r>
            <a:r>
              <a:rPr lang="en-US" baseline="0" dirty="0" smtClean="0"/>
              <a:t> slides from presentation I made with these objects: </a:t>
            </a:r>
            <a:r>
              <a:rPr lang="en-US" baseline="0" dirty="0" err="1" smtClean="0"/>
              <a:t>loadBalancingBasics_SMD.pptx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F4D5E-EC34-BC40-81FA-0B854D990F5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57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103" y="1734127"/>
            <a:ext cx="8904929" cy="698493"/>
          </a:xfrm>
        </p:spPr>
        <p:txBody>
          <a:bodyPr anchor="b">
            <a:normAutofit/>
          </a:bodyPr>
          <a:lstStyle>
            <a:lvl1pPr algn="ctr">
              <a:defRPr sz="4400" cap="small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4926" y="2849782"/>
            <a:ext cx="6400800" cy="70040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4EA25-E4F4-3746-A0BA-A11E27330E0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2444811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/>
          <p:cNvSpPr txBox="1">
            <a:spLocks/>
          </p:cNvSpPr>
          <p:nvPr userDrawn="1"/>
        </p:nvSpPr>
        <p:spPr>
          <a:xfrm>
            <a:off x="1404926" y="4774277"/>
            <a:ext cx="6400800" cy="700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fld id="{B07CD00D-ECE2-B341-910C-3E5E7B4740E6}" type="datetime4">
              <a:rPr lang="en-US" smtClean="0">
                <a:latin typeface="Times New Roman"/>
                <a:cs typeface="Times New Roman"/>
              </a:rPr>
              <a:t>September 3, 2014</a:t>
            </a:fld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1404938" y="3700463"/>
            <a:ext cx="6400800" cy="107315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822960" indent="0">
              <a:buNone/>
              <a:defRPr/>
            </a:lvl4pPr>
            <a:lvl5pPr marL="105156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99BF9-66CB-F244-8E74-7B1BE1C7704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0BE84-9843-8B4F-B3C8-647B06AC46C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0AE39-2092-A945-8296-F25085B9A0F1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C7E9D-3218-5E49-A867-E087AB2F4618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111851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457200" y="2198574"/>
            <a:ext cx="8229600" cy="111904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5"/>
          </p:nvPr>
        </p:nvSpPr>
        <p:spPr>
          <a:xfrm>
            <a:off x="457200" y="3583427"/>
            <a:ext cx="8229600" cy="1136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6"/>
          </p:nvPr>
        </p:nvSpPr>
        <p:spPr>
          <a:xfrm>
            <a:off x="457200" y="5043465"/>
            <a:ext cx="8229600" cy="11367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50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EC705-8EA9-6C46-8E3B-2CAC7E2C0F7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4038600" cy="545581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35846"/>
            <a:ext cx="4038600" cy="545581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fld id="{BF613BD3-C5FD-9543-B738-679BF38D8C83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E4F0C-9A9C-5448-99FD-D30288B385C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4038600" cy="3140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35846"/>
            <a:ext cx="4038600" cy="3140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fld id="{30545249-FD76-6844-B252-CAB05FC2DAA8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4829213"/>
            <a:ext cx="8229600" cy="1550950"/>
          </a:xfr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57200" y="4238625"/>
            <a:ext cx="8229600" cy="590550"/>
          </a:xfrm>
          <a:solidFill>
            <a:schemeClr val="tx2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568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9171-EEDD-0B48-A5C0-E7218AE20EA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9216-0342-7440-9504-BD6C1382BF2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506351"/>
            <a:ext cx="9144000" cy="3657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66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5235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06351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fld id="{D36DC8F2-AD63-E841-8C23-5DC3A41041BE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6501045"/>
            <a:ext cx="4114800" cy="329184"/>
          </a:xfrm>
          <a:prstGeom prst="rect">
            <a:avLst/>
          </a:prstGeom>
          <a:solidFill>
            <a:srgbClr val="A53926"/>
          </a:solidFill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FFFFFF"/>
                </a:solidFill>
                <a:latin typeface="Times New Roman"/>
                <a:cs typeface="Times New Roman"/>
              </a:defRPr>
            </a:lvl1pPr>
          </a:lstStyle>
          <a:p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6506351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D2533C"/>
                </a:solidFill>
                <a:latin typeface="Times New Roman"/>
                <a:cs typeface="Times New Roman"/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73" r:id="rId3"/>
    <p:sldLayoutId id="2147483963" r:id="rId4"/>
    <p:sldLayoutId id="2147483964" r:id="rId5"/>
    <p:sldLayoutId id="2147483965" r:id="rId6"/>
    <p:sldLayoutId id="2147483972" r:id="rId7"/>
    <p:sldLayoutId id="2147483966" r:id="rId8"/>
    <p:sldLayoutId id="2147483967" r:id="rId9"/>
    <p:sldLayoutId id="2147483968" r:id="rId10"/>
    <p:sldLayoutId id="2147483969" r:id="rId11"/>
    <p:sldLayoutId id="2147483970" r:id="rId12"/>
    <p:sldLayoutId id="2147483971" r:id="rId13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Times New Roman"/>
          <a:ea typeface="+mj-ea"/>
          <a:cs typeface="Times New Roman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Wingdings" charset="2"/>
        <a:buChar char="Ø"/>
        <a:defRPr sz="20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charset="2"/>
        <a:buChar char=""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600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Wingdings" charset="2"/>
        <a:buChar char="Ø"/>
        <a:defRPr sz="1400" kern="1200" baseline="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jp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png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8" Type="http://schemas.openxmlformats.org/officeDocument/2006/relationships/image" Target="../media/image35.emf"/><Relationship Id="rId9" Type="http://schemas.openxmlformats.org/officeDocument/2006/relationships/image" Target="../media/image36.emf"/><Relationship Id="rId10" Type="http://schemas.openxmlformats.org/officeDocument/2006/relationships/image" Target="../media/image37.emf"/><Relationship Id="rId11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39.emf"/><Relationship Id="rId5" Type="http://schemas.openxmlformats.org/officeDocument/2006/relationships/oleObject" Target="../embeddings/Microsoft_Equation2.bin"/><Relationship Id="rId6" Type="http://schemas.openxmlformats.org/officeDocument/2006/relationships/image" Target="../media/image4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3.bin"/><Relationship Id="rId4" Type="http://schemas.openxmlformats.org/officeDocument/2006/relationships/image" Target="../media/image41.emf"/><Relationship Id="rId5" Type="http://schemas.openxmlformats.org/officeDocument/2006/relationships/oleObject" Target="../embeddings/Microsoft_Equation4.bin"/><Relationship Id="rId6" Type="http://schemas.openxmlformats.org/officeDocument/2006/relationships/image" Target="../media/image42.emf"/><Relationship Id="rId7" Type="http://schemas.openxmlformats.org/officeDocument/2006/relationships/oleObject" Target="../embeddings/Microsoft_Equation5.bin"/><Relationship Id="rId8" Type="http://schemas.openxmlformats.org/officeDocument/2006/relationships/image" Target="../media/image4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7.png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9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6.bin"/><Relationship Id="rId4" Type="http://schemas.openxmlformats.org/officeDocument/2006/relationships/image" Target="../media/image50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Programming with Parallel </a:t>
            </a:r>
            <a:r>
              <a:rPr lang="en-US" sz="3200" dirty="0" err="1" smtClean="0"/>
              <a:t>Migratable</a:t>
            </a:r>
            <a:r>
              <a:rPr lang="en-US" sz="3200" dirty="0" smtClean="0"/>
              <a:t> Objects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Sanjay </a:t>
            </a:r>
            <a:r>
              <a:rPr lang="en-US" dirty="0" err="1" smtClean="0"/>
              <a:t>Kalé</a:t>
            </a:r>
            <a:r>
              <a:rPr lang="en-US" dirty="0" smtClean="0"/>
              <a:t> and PPL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Parallel Programming Laboratory</a:t>
            </a:r>
          </a:p>
          <a:p>
            <a:r>
              <a:rPr lang="en-US" dirty="0" smtClean="0"/>
              <a:t>University of Illinois at Urbana-Champaign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363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Globally-Visible Objects: </a:t>
            </a:r>
            <a:r>
              <a:rPr lang="en-US" dirty="0" err="1"/>
              <a:t>Chares</a:t>
            </a:r>
            <a:r>
              <a:rPr lang="en-US" dirty="0"/>
              <a:t> and Proxies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99127"/>
            <a:ext cx="8229600" cy="2279095"/>
          </a:xfrm>
        </p:spPr>
        <p:txBody>
          <a:bodyPr/>
          <a:lstStyle/>
          <a:p>
            <a:r>
              <a:rPr lang="en-US" dirty="0"/>
              <a:t>Certain “special” object </a:t>
            </a:r>
            <a:r>
              <a:rPr lang="en-US" i="1" dirty="0"/>
              <a:t>instances</a:t>
            </a:r>
            <a:r>
              <a:rPr lang="en-US" dirty="0"/>
              <a:t> are:</a:t>
            </a:r>
          </a:p>
          <a:p>
            <a:pPr lvl="1"/>
            <a:r>
              <a:rPr lang="en-US" dirty="0" smtClean="0"/>
              <a:t>first</a:t>
            </a:r>
            <a:r>
              <a:rPr lang="en-US" dirty="0"/>
              <a:t>-class citizens in the parallel address space,</a:t>
            </a:r>
          </a:p>
          <a:p>
            <a:pPr lvl="1"/>
            <a:r>
              <a:rPr lang="en-US" dirty="0" smtClean="0"/>
              <a:t>with </a:t>
            </a:r>
            <a:r>
              <a:rPr lang="en-US" dirty="0"/>
              <a:t>unique location-independent names</a:t>
            </a:r>
          </a:p>
          <a:p>
            <a:r>
              <a:rPr lang="en-US" dirty="0"/>
              <a:t>Under the hood, the runtime handles locality and provides </a:t>
            </a:r>
            <a:r>
              <a:rPr lang="en-US" dirty="0" smtClean="0"/>
              <a:t>the mechanisms </a:t>
            </a:r>
            <a:r>
              <a:rPr lang="en-US" dirty="0"/>
              <a:t>to promote objects to the parallel space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1678940"/>
            <a:ext cx="8229600" cy="1430676"/>
          </a:xfrm>
          <a:prstGeom prst="rect">
            <a:avLst/>
          </a:prstGeom>
          <a:solidFill>
            <a:srgbClr val="99CCFF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2915" y="1808193"/>
            <a:ext cx="408752" cy="37958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379033" y="1808193"/>
            <a:ext cx="408752" cy="37958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184869" y="1808193"/>
            <a:ext cx="408752" cy="379580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312119" y="1808193"/>
            <a:ext cx="408752" cy="37958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740119" y="2546678"/>
            <a:ext cx="408752" cy="37958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361534" y="2546678"/>
            <a:ext cx="408752" cy="379580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311994" y="2546678"/>
            <a:ext cx="408752" cy="37958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7661494" y="2546678"/>
            <a:ext cx="408752" cy="37958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1370945" y="1153272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2583409" y="801987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7" name="Oval 16"/>
          <p:cNvSpPr/>
          <p:nvPr/>
        </p:nvSpPr>
        <p:spPr>
          <a:xfrm>
            <a:off x="6741037" y="1162147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7704957" y="982067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842271" y="3378805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1738136" y="3198724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176947" y="3378804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5412731" y="3558885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6371863" y="3198724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7889544" y="3378805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010727" y="1217275"/>
            <a:ext cx="3188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Parallel Address Space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5BFF1-5948-B24D-80C9-2DF4EAC42A4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26" name="Slide Number Placehold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960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"/>
            <a:ext cx="8229600" cy="604267"/>
          </a:xfrm>
        </p:spPr>
        <p:txBody>
          <a:bodyPr>
            <a:normAutofit fontScale="90000"/>
          </a:bodyPr>
          <a:lstStyle/>
          <a:p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23235"/>
            <a:ext cx="8229600" cy="5585837"/>
          </a:xfrm>
          <a:solidFill>
            <a:srgbClr val="CCD1D9"/>
          </a:solidFill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600" b="1" dirty="0" smtClean="0"/>
              <a:t>class </a:t>
            </a:r>
            <a:r>
              <a:rPr lang="en-US" sz="1600" dirty="0" smtClean="0"/>
              <a:t>Main : </a:t>
            </a:r>
            <a:r>
              <a:rPr lang="en-US" sz="1600" b="1" dirty="0" smtClean="0"/>
              <a:t>public </a:t>
            </a:r>
            <a:r>
              <a:rPr lang="en-US" sz="1600" dirty="0" err="1" smtClean="0"/>
              <a:t>CBase</a:t>
            </a:r>
            <a:r>
              <a:rPr lang="en-US" sz="1600" dirty="0" smtClean="0"/>
              <a:t>  Main {</a:t>
            </a:r>
          </a:p>
          <a:p>
            <a:pPr marL="0" indent="0">
              <a:buNone/>
            </a:pPr>
            <a:r>
              <a:rPr lang="en-US" sz="1600" b="1" dirty="0" smtClean="0"/>
              <a:t>public</a:t>
            </a:r>
            <a:r>
              <a:rPr lang="en-US" sz="1600" dirty="0"/>
              <a:t>: Main(</a:t>
            </a:r>
            <a:r>
              <a:rPr lang="en-US" sz="1600" dirty="0" err="1"/>
              <a:t>CkArgMsg</a:t>
            </a:r>
            <a:r>
              <a:rPr lang="en-US" sz="1600" dirty="0"/>
              <a:t>∗  m) {</a:t>
            </a:r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dirty="0" err="1" smtClean="0"/>
              <a:t>CProxy</a:t>
            </a:r>
            <a:r>
              <a:rPr lang="en-US" sz="1600" dirty="0" smtClean="0"/>
              <a:t>  </a:t>
            </a:r>
            <a:r>
              <a:rPr lang="en-US" sz="1600" dirty="0"/>
              <a:t>Fib::</a:t>
            </a:r>
            <a:r>
              <a:rPr lang="en-US" sz="1600" dirty="0" err="1"/>
              <a:t>ckNew</a:t>
            </a:r>
            <a:r>
              <a:rPr lang="en-US" sz="1600" dirty="0"/>
              <a:t>(</a:t>
            </a:r>
            <a:r>
              <a:rPr lang="en-US" sz="1600" dirty="0" err="1"/>
              <a:t>atoi</a:t>
            </a:r>
            <a:r>
              <a:rPr lang="en-US" sz="1600" dirty="0"/>
              <a:t>(m−&gt;</a:t>
            </a:r>
            <a:r>
              <a:rPr lang="en-US" sz="1600" dirty="0" err="1"/>
              <a:t>argv</a:t>
            </a:r>
            <a:r>
              <a:rPr lang="en-US" sz="1600" dirty="0"/>
              <a:t>[1]), </a:t>
            </a:r>
            <a:r>
              <a:rPr lang="en-US" sz="1600" b="1" dirty="0"/>
              <a:t>true</a:t>
            </a:r>
            <a:r>
              <a:rPr lang="en-US" sz="1600" dirty="0"/>
              <a:t>, </a:t>
            </a:r>
            <a:r>
              <a:rPr lang="en-US" sz="1600" dirty="0" err="1"/>
              <a:t>CProxy</a:t>
            </a:r>
            <a:r>
              <a:rPr lang="en-US" sz="1600" dirty="0"/>
              <a:t>  Fib());</a:t>
            </a:r>
          </a:p>
          <a:p>
            <a:pPr marL="0" indent="0">
              <a:buNone/>
            </a:pPr>
            <a:r>
              <a:rPr lang="en-US" sz="1600" dirty="0" smtClean="0"/>
              <a:t>    }</a:t>
            </a:r>
          </a:p>
          <a:p>
            <a:pPr marL="0" indent="0">
              <a:buNone/>
            </a:pPr>
            <a:r>
              <a:rPr lang="en-US" sz="1600" dirty="0" smtClean="0"/>
              <a:t>};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class </a:t>
            </a:r>
            <a:r>
              <a:rPr lang="en-US" sz="1600" dirty="0"/>
              <a:t>Fib : </a:t>
            </a:r>
            <a:r>
              <a:rPr lang="en-US" sz="1600" b="1" dirty="0"/>
              <a:t>public </a:t>
            </a:r>
            <a:r>
              <a:rPr lang="en-US" sz="1600" dirty="0" err="1"/>
              <a:t>CBase</a:t>
            </a:r>
            <a:r>
              <a:rPr lang="en-US" sz="1600" dirty="0"/>
              <a:t>  Fib {</a:t>
            </a:r>
          </a:p>
          <a:p>
            <a:pPr marL="0" indent="0">
              <a:buNone/>
            </a:pPr>
            <a:r>
              <a:rPr lang="en-US" sz="1600" b="1" dirty="0"/>
              <a:t>public</a:t>
            </a:r>
            <a:r>
              <a:rPr lang="en-US" sz="1600" dirty="0"/>
              <a:t>: </a:t>
            </a:r>
            <a:r>
              <a:rPr lang="en-US" sz="1600" dirty="0" err="1"/>
              <a:t>CProxy</a:t>
            </a:r>
            <a:r>
              <a:rPr lang="en-US" sz="1600" dirty="0"/>
              <a:t>  Fib parent; </a:t>
            </a:r>
            <a:r>
              <a:rPr lang="en-US" sz="1600" b="1" dirty="0" err="1"/>
              <a:t>bool</a:t>
            </a:r>
            <a:r>
              <a:rPr lang="en-US" sz="1600" b="1" dirty="0"/>
              <a:t> </a:t>
            </a:r>
            <a:r>
              <a:rPr lang="en-US" sz="1600" dirty="0" err="1"/>
              <a:t>isRoot</a:t>
            </a:r>
            <a:r>
              <a:rPr lang="en-US" sz="1600" dirty="0"/>
              <a:t>; </a:t>
            </a:r>
            <a:r>
              <a:rPr lang="en-US" sz="1600" b="1" dirty="0" err="1"/>
              <a:t>int</a:t>
            </a:r>
            <a:r>
              <a:rPr lang="en-US" sz="1600" b="1" dirty="0"/>
              <a:t> </a:t>
            </a:r>
            <a:r>
              <a:rPr lang="en-US" sz="1600" dirty="0"/>
              <a:t>result, count</a:t>
            </a:r>
            <a:r>
              <a:rPr lang="en-US" sz="1600" dirty="0" smtClean="0"/>
              <a:t>;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Fib</a:t>
            </a:r>
            <a:r>
              <a:rPr lang="en-US" sz="1600" dirty="0"/>
              <a:t>(</a:t>
            </a:r>
            <a:r>
              <a:rPr lang="en-US" sz="1600" b="1" dirty="0" err="1"/>
              <a:t>int</a:t>
            </a:r>
            <a:r>
              <a:rPr lang="en-US" sz="1600" b="1" dirty="0"/>
              <a:t> </a:t>
            </a:r>
            <a:r>
              <a:rPr lang="en-US" sz="1600" dirty="0"/>
              <a:t>n, </a:t>
            </a:r>
            <a:r>
              <a:rPr lang="en-US" sz="1600" b="1" dirty="0" err="1"/>
              <a:t>bool</a:t>
            </a:r>
            <a:r>
              <a:rPr lang="en-US" sz="1600" b="1" dirty="0"/>
              <a:t> </a:t>
            </a:r>
            <a:r>
              <a:rPr lang="en-US" sz="1600" dirty="0" err="1"/>
              <a:t>isRoot</a:t>
            </a:r>
            <a:r>
              <a:rPr lang="en-US" sz="1600" dirty="0"/>
              <a:t>  , </a:t>
            </a:r>
            <a:r>
              <a:rPr lang="en-US" sz="1600" dirty="0" err="1"/>
              <a:t>CProxy</a:t>
            </a:r>
            <a:r>
              <a:rPr lang="en-US" sz="1600" dirty="0"/>
              <a:t>  Fib parent  )</a:t>
            </a:r>
          </a:p>
          <a:p>
            <a:pPr marL="0" indent="0">
              <a:buNone/>
            </a:pPr>
            <a:r>
              <a:rPr lang="en-US" sz="1600" dirty="0" smtClean="0"/>
              <a:t>        : </a:t>
            </a:r>
            <a:r>
              <a:rPr lang="en-US" sz="1600" dirty="0"/>
              <a:t>parent(parent  ), </a:t>
            </a:r>
            <a:r>
              <a:rPr lang="en-US" sz="1600" dirty="0" err="1"/>
              <a:t>isRoot</a:t>
            </a:r>
            <a:r>
              <a:rPr lang="en-US" sz="1600" dirty="0"/>
              <a:t>(</a:t>
            </a:r>
            <a:r>
              <a:rPr lang="en-US" sz="1600" dirty="0" err="1"/>
              <a:t>isRoot</a:t>
            </a:r>
            <a:r>
              <a:rPr lang="en-US" sz="1600" dirty="0"/>
              <a:t>  ), result(0), count(2) {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b="1" dirty="0" smtClean="0"/>
              <a:t>if </a:t>
            </a:r>
            <a:r>
              <a:rPr lang="en-US" sz="1600" dirty="0"/>
              <a:t>(n &lt; 2) respond(n);</a:t>
            </a:r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b="1" dirty="0" smtClean="0"/>
              <a:t>else </a:t>
            </a:r>
            <a:r>
              <a:rPr lang="en-US" sz="1600" dirty="0"/>
              <a:t>{</a:t>
            </a:r>
          </a:p>
          <a:p>
            <a:pPr marL="0" indent="0">
              <a:buNone/>
            </a:pPr>
            <a:r>
              <a:rPr lang="en-US" sz="1600" dirty="0" smtClean="0"/>
              <a:t>            </a:t>
            </a:r>
            <a:r>
              <a:rPr lang="en-US" sz="1600" dirty="0" err="1" smtClean="0"/>
              <a:t>CProxy</a:t>
            </a:r>
            <a:r>
              <a:rPr lang="en-US" sz="1600" dirty="0" smtClean="0"/>
              <a:t>  </a:t>
            </a:r>
            <a:r>
              <a:rPr lang="en-US" sz="1600" dirty="0"/>
              <a:t>Fib::</a:t>
            </a:r>
            <a:r>
              <a:rPr lang="en-US" sz="1600" dirty="0" err="1"/>
              <a:t>ckNew</a:t>
            </a:r>
            <a:r>
              <a:rPr lang="en-US" sz="1600" dirty="0"/>
              <a:t>(n − 1, </a:t>
            </a:r>
            <a:r>
              <a:rPr lang="en-US" sz="1600" b="1" dirty="0"/>
              <a:t>false</a:t>
            </a:r>
            <a:r>
              <a:rPr lang="en-US" sz="1600" dirty="0"/>
              <a:t>, </a:t>
            </a:r>
            <a:r>
              <a:rPr lang="en-US" sz="1600" dirty="0" err="1"/>
              <a:t>thisProxy</a:t>
            </a:r>
            <a:r>
              <a:rPr lang="en-US" sz="1600" dirty="0"/>
              <a:t>);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</a:t>
            </a:r>
            <a:r>
              <a:rPr lang="en-US" sz="1600" dirty="0" err="1" smtClean="0"/>
              <a:t>CProxy</a:t>
            </a:r>
            <a:r>
              <a:rPr lang="en-US" sz="1600" dirty="0" smtClean="0"/>
              <a:t>  </a:t>
            </a:r>
            <a:r>
              <a:rPr lang="en-US" sz="1600" dirty="0"/>
              <a:t>Fib::</a:t>
            </a:r>
            <a:r>
              <a:rPr lang="en-US" sz="1600" dirty="0" err="1"/>
              <a:t>ckNew</a:t>
            </a:r>
            <a:r>
              <a:rPr lang="en-US" sz="1600" dirty="0"/>
              <a:t>(n − 2, </a:t>
            </a:r>
            <a:r>
              <a:rPr lang="en-US" sz="1600" b="1" dirty="0"/>
              <a:t>false</a:t>
            </a:r>
            <a:r>
              <a:rPr lang="en-US" sz="1600" dirty="0"/>
              <a:t>, </a:t>
            </a:r>
            <a:r>
              <a:rPr lang="en-US" sz="1600" dirty="0" err="1"/>
              <a:t>thisProxy</a:t>
            </a:r>
            <a:r>
              <a:rPr lang="en-US" sz="1600" dirty="0"/>
              <a:t>)</a:t>
            </a:r>
            <a:r>
              <a:rPr lang="en-US" sz="1600" dirty="0" smtClean="0"/>
              <a:t>;</a:t>
            </a:r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}</a:t>
            </a: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}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</a:t>
            </a:r>
            <a:r>
              <a:rPr lang="en-US" sz="1600" b="1" dirty="0" smtClean="0"/>
              <a:t>void </a:t>
            </a:r>
            <a:r>
              <a:rPr lang="en-US" sz="1600" dirty="0"/>
              <a:t>respond(</a:t>
            </a:r>
            <a:r>
              <a:rPr lang="en-US" sz="1600" b="1" dirty="0" err="1"/>
              <a:t>int</a:t>
            </a:r>
            <a:r>
              <a:rPr lang="en-US" sz="1600" b="1" dirty="0"/>
              <a:t> </a:t>
            </a:r>
            <a:r>
              <a:rPr lang="en-US" sz="1600" dirty="0" err="1"/>
              <a:t>val</a:t>
            </a:r>
            <a:r>
              <a:rPr lang="en-US" sz="1600" dirty="0"/>
              <a:t>) {</a:t>
            </a:r>
          </a:p>
          <a:p>
            <a:pPr marL="0" indent="0">
              <a:buNone/>
            </a:pPr>
            <a:r>
              <a:rPr lang="en-US" sz="1600" dirty="0" smtClean="0"/>
              <a:t>        result </a:t>
            </a:r>
            <a:r>
              <a:rPr lang="en-US" sz="1600" dirty="0"/>
              <a:t>+= </a:t>
            </a:r>
            <a:r>
              <a:rPr lang="en-US" sz="1600" dirty="0" err="1"/>
              <a:t>val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b="1" dirty="0" smtClean="0"/>
              <a:t>if </a:t>
            </a:r>
            <a:r>
              <a:rPr lang="en-US" sz="1600" dirty="0"/>
              <a:t>(−−count == 0 || n &lt; 2) {</a:t>
            </a:r>
          </a:p>
          <a:p>
            <a:pPr marL="0" indent="0">
              <a:buNone/>
            </a:pPr>
            <a:r>
              <a:rPr lang="en-US" sz="1600" dirty="0" smtClean="0"/>
              <a:t>            </a:t>
            </a:r>
            <a:r>
              <a:rPr lang="en-US" sz="1600" b="1" dirty="0" smtClean="0"/>
              <a:t>if </a:t>
            </a:r>
            <a:r>
              <a:rPr lang="en-US" sz="1600" dirty="0"/>
              <a:t>(</a:t>
            </a:r>
            <a:r>
              <a:rPr lang="en-US" sz="1600" dirty="0" err="1"/>
              <a:t>isRoot</a:t>
            </a:r>
            <a:r>
              <a:rPr lang="en-US" sz="1600" dirty="0"/>
              <a:t>) {</a:t>
            </a:r>
          </a:p>
          <a:p>
            <a:pPr marL="0" indent="0">
              <a:buNone/>
            </a:pPr>
            <a:r>
              <a:rPr lang="en-US" sz="1600" dirty="0" smtClean="0"/>
              <a:t>                </a:t>
            </a:r>
            <a:r>
              <a:rPr lang="en-US" sz="1600" dirty="0" err="1" smtClean="0"/>
              <a:t>CkPrintf</a:t>
            </a:r>
            <a:r>
              <a:rPr lang="en-US" sz="1600" dirty="0"/>
              <a:t>(”Fibonacci number is: %d\n”, result);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    </a:t>
            </a:r>
            <a:r>
              <a:rPr lang="en-US" sz="1600" dirty="0" err="1" smtClean="0"/>
              <a:t>CkExit</a:t>
            </a:r>
            <a:r>
              <a:rPr lang="en-US" sz="1600" dirty="0"/>
              <a:t>();</a:t>
            </a:r>
          </a:p>
          <a:p>
            <a:pPr marL="0" indent="0">
              <a:buNone/>
            </a:pPr>
            <a:r>
              <a:rPr lang="en-US" sz="1600" dirty="0" smtClean="0"/>
              <a:t>            } </a:t>
            </a:r>
            <a:r>
              <a:rPr lang="en-US" sz="1600" b="1" dirty="0"/>
              <a:t>else </a:t>
            </a:r>
            <a:endParaRPr lang="en-US" sz="1600" b="1" dirty="0" smtClean="0"/>
          </a:p>
          <a:p>
            <a:pPr marL="0" indent="0">
              <a:buNone/>
            </a:pPr>
            <a:r>
              <a:rPr lang="en-US" sz="1600" b="1" dirty="0"/>
              <a:t> </a:t>
            </a:r>
            <a:r>
              <a:rPr lang="en-US" sz="1600" b="1" dirty="0" smtClean="0"/>
              <a:t>               </a:t>
            </a:r>
            <a:r>
              <a:rPr lang="en-US" sz="1600" dirty="0" smtClean="0"/>
              <a:t>{ </a:t>
            </a:r>
            <a:r>
              <a:rPr lang="en-US" sz="1600" dirty="0" err="1"/>
              <a:t>parent.respond</a:t>
            </a:r>
            <a:r>
              <a:rPr lang="en-US" sz="1600" dirty="0"/>
              <a:t>(result);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    </a:t>
            </a:r>
            <a:r>
              <a:rPr lang="en-US" sz="1600" b="1" dirty="0" smtClean="0"/>
              <a:t>delete </a:t>
            </a:r>
            <a:r>
              <a:rPr lang="en-US" sz="1600" b="1" dirty="0"/>
              <a:t>this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 smtClean="0"/>
              <a:t>            }</a:t>
            </a:r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}</a:t>
            </a:r>
          </a:p>
          <a:p>
            <a:pPr marL="0" indent="0">
              <a:buNone/>
            </a:pPr>
            <a:r>
              <a:rPr lang="en-US" sz="1600" dirty="0" smtClean="0"/>
              <a:t>    }</a:t>
            </a: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};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6FF-9D51-9B4A-8670-1F26E9F25641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3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Consider Fibonacci </a:t>
            </a:r>
            <a:r>
              <a:rPr lang="en-US" dirty="0" err="1" smtClean="0"/>
              <a:t>Chare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04698"/>
            <a:ext cx="8229600" cy="2871795"/>
          </a:xfrm>
        </p:spPr>
        <p:txBody>
          <a:bodyPr>
            <a:normAutofit/>
          </a:bodyPr>
          <a:lstStyle/>
          <a:p>
            <a:pPr marL="12700" marR="1764030">
              <a:spcBef>
                <a:spcPts val="0"/>
              </a:spcBef>
            </a:pPr>
            <a:r>
              <a:rPr lang="en-US" sz="2800" spc="20" dirty="0">
                <a:latin typeface="Times New Roman"/>
                <a:cs typeface="Times New Roman"/>
              </a:rPr>
              <a:t>The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-10" dirty="0">
                <a:latin typeface="Times New Roman"/>
                <a:cs typeface="Times New Roman"/>
              </a:rPr>
              <a:t>Fi</a:t>
            </a:r>
            <a:r>
              <a:rPr lang="en-US" sz="2800" spc="15" dirty="0">
                <a:latin typeface="Times New Roman"/>
                <a:cs typeface="Times New Roman"/>
              </a:rPr>
              <a:t>b</a:t>
            </a:r>
            <a:r>
              <a:rPr lang="en-US" sz="2800" spc="-5" dirty="0">
                <a:latin typeface="Times New Roman"/>
                <a:cs typeface="Times New Roman"/>
              </a:rPr>
              <a:t>onacci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15" dirty="0" err="1">
                <a:latin typeface="Times New Roman"/>
                <a:cs typeface="Times New Roman"/>
              </a:rPr>
              <a:t>ch</a:t>
            </a:r>
            <a:r>
              <a:rPr lang="en-US" sz="2800" spc="-20" dirty="0" err="1">
                <a:latin typeface="Times New Roman"/>
                <a:cs typeface="Times New Roman"/>
              </a:rPr>
              <a:t>a</a:t>
            </a:r>
            <a:r>
              <a:rPr lang="en-US" sz="2800" dirty="0" err="1">
                <a:latin typeface="Times New Roman"/>
                <a:cs typeface="Times New Roman"/>
              </a:rPr>
              <a:t>re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15" dirty="0">
                <a:latin typeface="Times New Roman"/>
                <a:cs typeface="Times New Roman"/>
              </a:rPr>
              <a:t>gets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15" dirty="0">
                <a:latin typeface="Times New Roman"/>
                <a:cs typeface="Times New Roman"/>
              </a:rPr>
              <a:t>created</a:t>
            </a:r>
            <a:r>
              <a:rPr lang="en-US" sz="2800" spc="10" dirty="0">
                <a:latin typeface="Times New Roman"/>
                <a:cs typeface="Times New Roman"/>
              </a:rPr>
              <a:t> </a:t>
            </a:r>
            <a:endParaRPr lang="en-US" sz="2800" spc="10" dirty="0" smtClean="0">
              <a:latin typeface="Times New Roman"/>
              <a:cs typeface="Times New Roman"/>
            </a:endParaRPr>
          </a:p>
          <a:p>
            <a:pPr marL="12700" marR="1764030">
              <a:spcBef>
                <a:spcPts val="0"/>
              </a:spcBef>
            </a:pPr>
            <a:r>
              <a:rPr lang="en-US" sz="2800" spc="-55" dirty="0" smtClean="0">
                <a:latin typeface="Times New Roman"/>
                <a:cs typeface="Times New Roman"/>
              </a:rPr>
              <a:t>If</a:t>
            </a:r>
            <a:r>
              <a:rPr lang="en-US" sz="2800" spc="85" dirty="0" smtClean="0">
                <a:latin typeface="Times New Roman"/>
                <a:cs typeface="Times New Roman"/>
              </a:rPr>
              <a:t> </a:t>
            </a:r>
            <a:r>
              <a:rPr lang="en-US" sz="2800" spc="10" dirty="0">
                <a:latin typeface="Times New Roman"/>
                <a:cs typeface="Times New Roman"/>
              </a:rPr>
              <a:t>its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25" dirty="0">
                <a:latin typeface="Times New Roman"/>
                <a:cs typeface="Times New Roman"/>
              </a:rPr>
              <a:t>not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30" dirty="0">
                <a:latin typeface="Times New Roman"/>
                <a:cs typeface="Times New Roman"/>
              </a:rPr>
              <a:t>a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-5" dirty="0">
                <a:latin typeface="Times New Roman"/>
                <a:cs typeface="Times New Roman"/>
              </a:rPr>
              <a:t>leaf,</a:t>
            </a:r>
            <a:endParaRPr lang="en-US" sz="28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10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fires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0" dirty="0">
                <a:latin typeface="Times New Roman"/>
                <a:cs typeface="Times New Roman"/>
              </a:rPr>
              <a:t>t</a:t>
            </a:r>
            <a:r>
              <a:rPr lang="en-US" sz="2000" spc="-75" dirty="0">
                <a:latin typeface="Times New Roman"/>
                <a:cs typeface="Times New Roman"/>
              </a:rPr>
              <a:t>w</a:t>
            </a:r>
            <a:r>
              <a:rPr lang="en-US" sz="2000" spc="-5" dirty="0">
                <a:latin typeface="Times New Roman"/>
                <a:cs typeface="Times New Roman"/>
              </a:rPr>
              <a:t>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 err="1">
                <a:latin typeface="Times New Roman"/>
                <a:cs typeface="Times New Roman"/>
              </a:rPr>
              <a:t>ch</a:t>
            </a:r>
            <a:r>
              <a:rPr lang="en-US" sz="2000" spc="-20" dirty="0" err="1">
                <a:latin typeface="Times New Roman"/>
                <a:cs typeface="Times New Roman"/>
              </a:rPr>
              <a:t>a</a:t>
            </a:r>
            <a:r>
              <a:rPr lang="en-US" sz="2000" spc="-5" dirty="0" err="1">
                <a:latin typeface="Times New Roman"/>
                <a:cs typeface="Times New Roman"/>
              </a:rPr>
              <a:t>res</a:t>
            </a:r>
            <a:endParaRPr lang="en-US" sz="20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5" dirty="0">
                <a:latin typeface="Times New Roman"/>
                <a:cs typeface="Times New Roman"/>
              </a:rPr>
              <a:t>When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b</a:t>
            </a:r>
            <a:r>
              <a:rPr lang="en-US" sz="2000" spc="25" dirty="0">
                <a:latin typeface="Times New Roman"/>
                <a:cs typeface="Times New Roman"/>
              </a:rPr>
              <a:t>oth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5" dirty="0">
                <a:latin typeface="Times New Roman"/>
                <a:cs typeface="Times New Roman"/>
              </a:rPr>
              <a:t>children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return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results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(</a:t>
            </a:r>
            <a:r>
              <a:rPr lang="en-US" sz="2000" spc="10" dirty="0">
                <a:latin typeface="Times New Roman"/>
                <a:cs typeface="Times New Roman"/>
              </a:rPr>
              <a:t>b</a:t>
            </a:r>
            <a:r>
              <a:rPr lang="en-US" sz="2000" spc="-45" dirty="0">
                <a:latin typeface="Times New Roman"/>
                <a:cs typeface="Times New Roman"/>
              </a:rPr>
              <a:t>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calling  </a:t>
            </a:r>
            <a:r>
              <a:rPr lang="en-US" sz="2000" spc="-114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respond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0" dirty="0">
                <a:latin typeface="Times New Roman"/>
                <a:cs typeface="Times New Roman"/>
              </a:rPr>
              <a:t>):</a:t>
            </a:r>
            <a:endParaRPr lang="en-US" sz="2000" dirty="0">
              <a:latin typeface="Times New Roman"/>
              <a:cs typeface="Times New Roman"/>
            </a:endParaRPr>
          </a:p>
          <a:p>
            <a:pPr marL="895350" lvl="1" indent="-285750">
              <a:spcBef>
                <a:spcPts val="0"/>
              </a:spcBef>
              <a:buFont typeface="Wingdings" charset="2"/>
              <a:buChar char=""/>
            </a:pPr>
            <a:r>
              <a:rPr lang="en-US" sz="1800" spc="15" dirty="0">
                <a:latin typeface="Times New Roman"/>
                <a:cs typeface="Times New Roman"/>
              </a:rPr>
              <a:t>It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can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compute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my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result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30" dirty="0">
                <a:latin typeface="Times New Roman"/>
                <a:cs typeface="Times New Roman"/>
              </a:rPr>
              <a:t>and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send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it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up,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o</a:t>
            </a:r>
            <a:r>
              <a:rPr lang="en-US" sz="1800" spc="1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p</a:t>
            </a:r>
            <a:r>
              <a:rPr lang="en-US" sz="1800" spc="20" dirty="0">
                <a:latin typeface="Times New Roman"/>
                <a:cs typeface="Times New Roman"/>
              </a:rPr>
              <a:t>rint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it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25" dirty="0">
                <a:latin typeface="Times New Roman"/>
                <a:cs typeface="Times New Roman"/>
              </a:rPr>
              <a:t>But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in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our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this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logic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hidden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in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the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flags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and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counters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i="1" spc="25" dirty="0">
                <a:latin typeface="Times New Roman"/>
                <a:cs typeface="Times New Roman"/>
              </a:rPr>
              <a:t>.</a:t>
            </a:r>
            <a:r>
              <a:rPr lang="en-US" sz="2000" i="1" spc="-85" dirty="0">
                <a:latin typeface="Times New Roman"/>
                <a:cs typeface="Times New Roman"/>
              </a:rPr>
              <a:t> </a:t>
            </a:r>
            <a:r>
              <a:rPr lang="en-US" sz="2000" i="1" spc="25" dirty="0">
                <a:latin typeface="Times New Roman"/>
                <a:cs typeface="Times New Roman"/>
              </a:rPr>
              <a:t>.</a:t>
            </a:r>
            <a:r>
              <a:rPr lang="en-US" sz="2000" i="1" spc="-85" dirty="0">
                <a:latin typeface="Times New Roman"/>
                <a:cs typeface="Times New Roman"/>
              </a:rPr>
              <a:t> </a:t>
            </a:r>
            <a:r>
              <a:rPr lang="en-US" sz="2000" i="1" spc="25" dirty="0">
                <a:latin typeface="Times New Roman"/>
                <a:cs typeface="Times New Roman"/>
              </a:rPr>
              <a:t>.</a:t>
            </a:r>
            <a:endParaRPr lang="en-US" sz="2000" dirty="0">
              <a:latin typeface="Times New Roman"/>
              <a:cs typeface="Times New Roman"/>
            </a:endParaRPr>
          </a:p>
          <a:p>
            <a:pPr marL="895350" lvl="1" indent="-285750">
              <a:spcBef>
                <a:spcPts val="0"/>
              </a:spcBef>
              <a:buFont typeface="Wingdings" charset="2"/>
              <a:buChar char=""/>
            </a:pPr>
            <a:r>
              <a:rPr lang="en-US" sz="1800" spc="15" dirty="0">
                <a:latin typeface="Times New Roman"/>
                <a:cs typeface="Times New Roman"/>
              </a:rPr>
              <a:t>This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simple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f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1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t</a:t>
            </a:r>
            <a:r>
              <a:rPr lang="en-US" sz="1800" spc="20" dirty="0">
                <a:latin typeface="Times New Roman"/>
                <a:cs typeface="Times New Roman"/>
              </a:rPr>
              <a:t>h</a:t>
            </a:r>
            <a:r>
              <a:rPr lang="en-US" sz="1800" spc="-15" dirty="0">
                <a:latin typeface="Times New Roman"/>
                <a:cs typeface="Times New Roman"/>
              </a:rPr>
              <a:t>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simple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ex</a:t>
            </a:r>
            <a:r>
              <a:rPr lang="en-US" sz="1800" spc="30" dirty="0">
                <a:latin typeface="Times New Roman"/>
                <a:cs typeface="Times New Roman"/>
              </a:rPr>
              <a:t>am</a:t>
            </a:r>
            <a:r>
              <a:rPr lang="en-US" sz="1800" spc="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le,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40" dirty="0">
                <a:latin typeface="Times New Roman"/>
                <a:cs typeface="Times New Roman"/>
              </a:rPr>
              <a:t>but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i="1" spc="25" dirty="0">
                <a:latin typeface="Times New Roman"/>
                <a:cs typeface="Times New Roman"/>
              </a:rPr>
              <a:t>.</a:t>
            </a:r>
            <a:r>
              <a:rPr lang="en-US" sz="1800" i="1" spc="-75" dirty="0">
                <a:latin typeface="Times New Roman"/>
                <a:cs typeface="Times New Roman"/>
              </a:rPr>
              <a:t> </a:t>
            </a:r>
            <a:r>
              <a:rPr lang="en-US" sz="1800" i="1" spc="25" dirty="0">
                <a:latin typeface="Times New Roman"/>
                <a:cs typeface="Times New Roman"/>
              </a:rPr>
              <a:t>.</a:t>
            </a:r>
            <a:r>
              <a:rPr lang="en-US" sz="1800" i="1" spc="-75" dirty="0">
                <a:latin typeface="Times New Roman"/>
                <a:cs typeface="Times New Roman"/>
              </a:rPr>
              <a:t> </a:t>
            </a:r>
            <a:r>
              <a:rPr lang="en-US" sz="1800" i="1" spc="25" dirty="0">
                <a:latin typeface="Times New Roman"/>
                <a:cs typeface="Times New Roman"/>
              </a:rPr>
              <a:t>.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dirty="0">
                <a:latin typeface="Times New Roman"/>
                <a:cs typeface="Times New Roman"/>
              </a:rPr>
              <a:t>Lets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l</a:t>
            </a:r>
            <a:r>
              <a:rPr lang="en-US" sz="2000" spc="-5" dirty="0">
                <a:latin typeface="Times New Roman"/>
                <a:cs typeface="Times New Roman"/>
              </a:rPr>
              <a:t>o</a:t>
            </a:r>
            <a:r>
              <a:rPr lang="en-US" sz="2000" spc="-10" dirty="0">
                <a:latin typeface="Times New Roman"/>
                <a:cs typeface="Times New Roman"/>
              </a:rPr>
              <a:t>ok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5" dirty="0">
                <a:latin typeface="Times New Roman"/>
                <a:cs typeface="Times New Roman"/>
              </a:rPr>
              <a:t>at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h</a:t>
            </a:r>
            <a:r>
              <a:rPr lang="en-US" sz="2000" spc="-25" dirty="0">
                <a:latin typeface="Times New Roman"/>
                <a:cs typeface="Times New Roman"/>
              </a:rPr>
              <a:t>o</a:t>
            </a:r>
            <a:r>
              <a:rPr lang="en-US" sz="2000" spc="-45" dirty="0">
                <a:latin typeface="Times New Roman"/>
                <a:cs typeface="Times New Roman"/>
              </a:rPr>
              <a:t>w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this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75" dirty="0">
                <a:latin typeface="Times New Roman"/>
                <a:cs typeface="Times New Roman"/>
              </a:rPr>
              <a:t>w</a:t>
            </a:r>
            <a:r>
              <a:rPr lang="en-US" sz="2000" spc="-5" dirty="0">
                <a:latin typeface="Times New Roman"/>
                <a:cs typeface="Times New Roman"/>
              </a:rPr>
              <a:t>ould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l</a:t>
            </a:r>
            <a:r>
              <a:rPr lang="en-US" sz="2000" spc="-5" dirty="0">
                <a:latin typeface="Times New Roman"/>
                <a:cs typeface="Times New Roman"/>
              </a:rPr>
              <a:t>o</a:t>
            </a:r>
            <a:r>
              <a:rPr lang="en-US" sz="2000" spc="-10" dirty="0">
                <a:latin typeface="Times New Roman"/>
                <a:cs typeface="Times New Roman"/>
              </a:rPr>
              <a:t>ok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with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a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little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notational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10" dirty="0" smtClean="0">
                <a:latin typeface="Times New Roman"/>
                <a:cs typeface="Times New Roman"/>
              </a:rPr>
              <a:t>s</a:t>
            </a:r>
            <a:r>
              <a:rPr lang="en-US" sz="2000" spc="5" dirty="0" smtClean="0">
                <a:latin typeface="Times New Roman"/>
                <a:cs typeface="Times New Roman"/>
              </a:rPr>
              <a:t>u</a:t>
            </a:r>
            <a:r>
              <a:rPr lang="en-US" sz="2000" spc="10" dirty="0" smtClean="0">
                <a:latin typeface="Times New Roman"/>
                <a:cs typeface="Times New Roman"/>
              </a:rPr>
              <a:t>p</a:t>
            </a:r>
            <a:r>
              <a:rPr lang="en-US" sz="2000" spc="35" dirty="0" smtClean="0">
                <a:latin typeface="Times New Roman"/>
                <a:cs typeface="Times New Roman"/>
              </a:rPr>
              <a:t>p</a:t>
            </a:r>
            <a:r>
              <a:rPr lang="en-US" sz="2000" spc="-35" dirty="0" smtClean="0">
                <a:latin typeface="Times New Roman"/>
                <a:cs typeface="Times New Roman"/>
              </a:rPr>
              <a:t>o</a:t>
            </a:r>
            <a:r>
              <a:rPr lang="en-US" sz="2000" spc="40" dirty="0" smtClean="0">
                <a:latin typeface="Times New Roman"/>
                <a:cs typeface="Times New Roman"/>
              </a:rPr>
              <a:t>rt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6D200-CB40-C24C-B17E-60D92F636ED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9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28980"/>
            <a:ext cx="8229600" cy="1633821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</a:pPr>
            <a:r>
              <a:rPr lang="en-US" sz="2800" spc="20" dirty="0">
                <a:latin typeface="Times New Roman"/>
                <a:cs typeface="Times New Roman"/>
              </a:rPr>
              <a:t>The </a:t>
            </a:r>
            <a:r>
              <a:rPr lang="en-US" sz="2800" spc="110" dirty="0">
                <a:latin typeface="Times New Roman"/>
                <a:cs typeface="Times New Roman"/>
              </a:rPr>
              <a:t> </a:t>
            </a:r>
            <a:r>
              <a:rPr lang="en-US" sz="2800" i="1" spc="-95" dirty="0">
                <a:latin typeface="Courier"/>
                <a:cs typeface="Courier"/>
              </a:rPr>
              <a:t>when</a:t>
            </a:r>
            <a:r>
              <a:rPr lang="en-US" sz="2800" spc="-95" dirty="0">
                <a:latin typeface="Courier"/>
                <a:cs typeface="Courier"/>
              </a:rPr>
              <a:t> </a:t>
            </a:r>
            <a:r>
              <a:rPr lang="en-US" sz="2800" spc="15" dirty="0">
                <a:latin typeface="Times New Roman"/>
                <a:cs typeface="Times New Roman"/>
              </a:rPr>
              <a:t>construct</a:t>
            </a:r>
            <a:endParaRPr lang="en-US" sz="2800" dirty="0">
              <a:latin typeface="Times New Roman"/>
              <a:cs typeface="Times New Roman"/>
            </a:endParaRPr>
          </a:p>
          <a:p>
            <a:pPr marL="32385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z="2000" spc="-5" dirty="0">
                <a:latin typeface="Times New Roman"/>
                <a:cs typeface="Times New Roman"/>
              </a:rPr>
              <a:t>Decl</a:t>
            </a:r>
            <a:r>
              <a:rPr lang="en-US" sz="2000" spc="-35" dirty="0">
                <a:latin typeface="Times New Roman"/>
                <a:cs typeface="Times New Roman"/>
              </a:rPr>
              <a:t>a</a:t>
            </a:r>
            <a:r>
              <a:rPr lang="en-US" sz="2000" dirty="0">
                <a:latin typeface="Times New Roman"/>
                <a:cs typeface="Times New Roman"/>
              </a:rPr>
              <a:t>re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the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actions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-10" dirty="0">
                <a:latin typeface="Times New Roman"/>
                <a:cs typeface="Times New Roman"/>
              </a:rPr>
              <a:t>erf</a:t>
            </a:r>
            <a:r>
              <a:rPr lang="en-US" sz="2000" spc="-4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rm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0" dirty="0">
                <a:latin typeface="Times New Roman"/>
                <a:cs typeface="Times New Roman"/>
              </a:rPr>
              <a:t>when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a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message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rec</a:t>
            </a:r>
            <a:r>
              <a:rPr lang="en-US" sz="2000" spc="-20" dirty="0">
                <a:latin typeface="Times New Roman"/>
                <a:cs typeface="Times New Roman"/>
              </a:rPr>
              <a:t>eived</a:t>
            </a:r>
            <a:endParaRPr lang="en-US" sz="2000" dirty="0">
              <a:latin typeface="Times New Roman"/>
              <a:cs typeface="Times New Roman"/>
            </a:endParaRPr>
          </a:p>
          <a:p>
            <a:pPr marL="323850" indent="-171450">
              <a:lnSpc>
                <a:spcPts val="1195"/>
              </a:lnSpc>
              <a:buFont typeface="Wingdings" charset="2"/>
              <a:buChar char="Ø"/>
            </a:pPr>
            <a:r>
              <a:rPr lang="en-US" sz="2000" spc="-25" dirty="0">
                <a:latin typeface="Times New Roman"/>
                <a:cs typeface="Times New Roman"/>
              </a:rPr>
              <a:t>In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sequence,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acts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5" dirty="0">
                <a:latin typeface="Times New Roman"/>
                <a:cs typeface="Times New Roman"/>
              </a:rPr>
              <a:t>li</a:t>
            </a:r>
            <a:r>
              <a:rPr lang="en-US" sz="2000" spc="-70" dirty="0">
                <a:latin typeface="Times New Roman"/>
                <a:cs typeface="Times New Roman"/>
              </a:rPr>
              <a:t>k</a:t>
            </a:r>
            <a:r>
              <a:rPr lang="en-US" sz="2000" spc="-5" dirty="0">
                <a:latin typeface="Times New Roman"/>
                <a:cs typeface="Times New Roman"/>
              </a:rPr>
              <a:t>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a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bl</a:t>
            </a:r>
            <a:r>
              <a:rPr lang="en-US" sz="2000" spc="10" dirty="0">
                <a:latin typeface="Times New Roman"/>
                <a:cs typeface="Times New Roman"/>
              </a:rPr>
              <a:t>o</a:t>
            </a:r>
            <a:r>
              <a:rPr lang="en-US" sz="2000" spc="-10" dirty="0">
                <a:latin typeface="Times New Roman"/>
                <a:cs typeface="Times New Roman"/>
              </a:rPr>
              <a:t>cking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receive</a:t>
            </a:r>
            <a:endParaRPr lang="en-US" sz="2000" dirty="0">
              <a:latin typeface="Times New Roman"/>
              <a:cs typeface="Times New Roman"/>
            </a:endParaRPr>
          </a:p>
          <a:p>
            <a:endParaRPr lang="en-US" sz="2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362801"/>
            <a:ext cx="8229600" cy="1618394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entry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b="1" dirty="0" smtClean="0">
                <a:latin typeface="Times New Roman"/>
                <a:cs typeface="Times New Roman"/>
              </a:rPr>
              <a:t>void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spc="5" dirty="0" err="1" smtClean="0">
                <a:latin typeface="Times New Roman"/>
                <a:cs typeface="Times New Roman"/>
              </a:rPr>
              <a:t>someMeth</a:t>
            </a:r>
            <a:r>
              <a:rPr lang="en-US" spc="35" dirty="0" err="1" smtClean="0">
                <a:latin typeface="Times New Roman"/>
                <a:cs typeface="Times New Roman"/>
              </a:rPr>
              <a:t>od</a:t>
            </a:r>
            <a:r>
              <a:rPr lang="en-US" spc="35" dirty="0" smtClean="0">
                <a:latin typeface="Times New Roman"/>
                <a:cs typeface="Times New Roman"/>
              </a:rPr>
              <a:t>()</a:t>
            </a:r>
            <a:r>
              <a:rPr lang="en-US" spc="90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{</a:t>
            </a:r>
            <a:endParaRPr lang="en-US" dirty="0" smtClean="0">
              <a:latin typeface="Times New Roman"/>
              <a:cs typeface="Times New Roman"/>
            </a:endParaRPr>
          </a:p>
          <a:p>
            <a:pPr marL="0" indent="0" algn="ctr">
              <a:spcBef>
                <a:spcPts val="35"/>
              </a:spcBef>
              <a:buFont typeface="Arial" pitchFamily="34" charset="0"/>
              <a:buNone/>
            </a:pPr>
            <a:r>
              <a:rPr lang="en-US" b="1" spc="15" dirty="0" smtClean="0">
                <a:latin typeface="Times New Roman"/>
                <a:cs typeface="Times New Roman"/>
              </a:rPr>
              <a:t>when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entryMeth</a:t>
            </a:r>
            <a:r>
              <a:rPr lang="en-US" spc="40" dirty="0" smtClean="0">
                <a:latin typeface="Times New Roman"/>
                <a:cs typeface="Times New Roman"/>
              </a:rPr>
              <a:t>o</a:t>
            </a:r>
            <a:r>
              <a:rPr lang="en-US" spc="20" dirty="0" smtClean="0">
                <a:latin typeface="Times New Roman"/>
                <a:cs typeface="Times New Roman"/>
              </a:rPr>
              <a:t>d1(p</a:t>
            </a:r>
            <a:r>
              <a:rPr lang="en-US" spc="-15" dirty="0" smtClean="0">
                <a:latin typeface="Times New Roman"/>
                <a:cs typeface="Times New Roman"/>
              </a:rPr>
              <a:t>a</a:t>
            </a:r>
            <a:r>
              <a:rPr lang="en-US" spc="15" dirty="0" smtClean="0">
                <a:latin typeface="Times New Roman"/>
                <a:cs typeface="Times New Roman"/>
              </a:rPr>
              <a:t>rameters)</a:t>
            </a:r>
            <a:r>
              <a:rPr lang="en-US" spc="90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{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-300" dirty="0" smtClean="0">
                <a:latin typeface="Courier"/>
                <a:cs typeface="Courier"/>
              </a:rPr>
              <a:t> </a:t>
            </a:r>
            <a:r>
              <a:rPr lang="en-US" i="1" spc="-15" dirty="0" smtClean="0">
                <a:latin typeface="Times New Roman"/>
                <a:cs typeface="Times New Roman"/>
              </a:rPr>
              <a:t>bl</a:t>
            </a:r>
            <a:r>
              <a:rPr lang="en-US" i="1" spc="10" dirty="0" smtClean="0">
                <a:latin typeface="Times New Roman"/>
                <a:cs typeface="Times New Roman"/>
              </a:rPr>
              <a:t>ock2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}</a:t>
            </a:r>
            <a:endParaRPr lang="en-US" dirty="0" smtClean="0">
              <a:latin typeface="Times New Roman"/>
              <a:cs typeface="Times New Roman"/>
            </a:endParaRPr>
          </a:p>
          <a:p>
            <a:pPr marL="0" indent="0" algn="ctr">
              <a:spcBef>
                <a:spcPts val="35"/>
              </a:spcBef>
              <a:buFont typeface="Arial" pitchFamily="34" charset="0"/>
              <a:buNone/>
            </a:pPr>
            <a:r>
              <a:rPr lang="en-US" b="1" spc="15" dirty="0" smtClean="0">
                <a:latin typeface="Times New Roman"/>
                <a:cs typeface="Times New Roman"/>
              </a:rPr>
              <a:t>when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entryMeth</a:t>
            </a:r>
            <a:r>
              <a:rPr lang="en-US" spc="40" dirty="0" smtClean="0">
                <a:latin typeface="Times New Roman"/>
                <a:cs typeface="Times New Roman"/>
              </a:rPr>
              <a:t>o</a:t>
            </a:r>
            <a:r>
              <a:rPr lang="en-US" spc="20" dirty="0" smtClean="0">
                <a:latin typeface="Times New Roman"/>
                <a:cs typeface="Times New Roman"/>
              </a:rPr>
              <a:t>d2(p</a:t>
            </a:r>
            <a:r>
              <a:rPr lang="en-US" spc="-15" dirty="0" smtClean="0">
                <a:latin typeface="Times New Roman"/>
                <a:cs typeface="Times New Roman"/>
              </a:rPr>
              <a:t>a</a:t>
            </a:r>
            <a:r>
              <a:rPr lang="en-US" spc="15" dirty="0" smtClean="0">
                <a:latin typeface="Times New Roman"/>
                <a:cs typeface="Times New Roman"/>
              </a:rPr>
              <a:t>rameters)</a:t>
            </a:r>
            <a:r>
              <a:rPr lang="en-US" spc="90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{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-300" dirty="0" smtClean="0">
                <a:latin typeface="Courier"/>
                <a:cs typeface="Courier"/>
              </a:rPr>
              <a:t> </a:t>
            </a:r>
            <a:r>
              <a:rPr lang="en-US" i="1" spc="-15" dirty="0" smtClean="0">
                <a:latin typeface="Times New Roman"/>
                <a:cs typeface="Times New Roman"/>
              </a:rPr>
              <a:t>bl</a:t>
            </a:r>
            <a:r>
              <a:rPr lang="en-US" i="1" spc="10" dirty="0" smtClean="0">
                <a:latin typeface="Times New Roman"/>
                <a:cs typeface="Times New Roman"/>
              </a:rPr>
              <a:t>ock3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}</a:t>
            </a:r>
            <a:endParaRPr lang="en-US" dirty="0" smtClean="0">
              <a:latin typeface="Times New Roman"/>
              <a:cs typeface="Times New Roman"/>
            </a:endParaRPr>
          </a:p>
          <a:p>
            <a:pPr marL="0" indent="0">
              <a:spcBef>
                <a:spcPts val="35"/>
              </a:spcBef>
              <a:buFont typeface="Arial" pitchFamily="34" charset="0"/>
              <a:buNone/>
            </a:pPr>
            <a:r>
              <a:rPr lang="en-US" spc="105" dirty="0" smtClean="0">
                <a:latin typeface="Times New Roman"/>
                <a:cs typeface="Times New Roman"/>
              </a:rPr>
              <a:t>}</a:t>
            </a:r>
            <a:r>
              <a:rPr lang="en-US" spc="-5" dirty="0" smtClean="0">
                <a:latin typeface="Times New Roman"/>
                <a:cs typeface="Times New Roman"/>
              </a:rPr>
              <a:t>;</a:t>
            </a:r>
            <a:endParaRPr lang="en-US" dirty="0" smtClean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7CF8-B7D1-1643-8DF7-97B38AFFEB1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3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serial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6829"/>
            <a:ext cx="8229600" cy="3379796"/>
          </a:xfrm>
        </p:spPr>
        <p:txBody>
          <a:bodyPr>
            <a:normAutofit/>
          </a:bodyPr>
          <a:lstStyle/>
          <a:p>
            <a:pPr marL="12700">
              <a:spcBef>
                <a:spcPts val="0"/>
              </a:spcBef>
            </a:pPr>
            <a:r>
              <a:rPr lang="en-US" sz="2800" spc="20" dirty="0">
                <a:latin typeface="Times New Roman"/>
                <a:cs typeface="Times New Roman"/>
              </a:rPr>
              <a:t>The </a:t>
            </a:r>
            <a:r>
              <a:rPr lang="en-US" sz="2800" spc="110" dirty="0">
                <a:latin typeface="Times New Roman"/>
                <a:cs typeface="Times New Roman"/>
              </a:rPr>
              <a:t> </a:t>
            </a:r>
            <a:r>
              <a:rPr lang="en-US" sz="2800" i="1" spc="-95" dirty="0" smtClean="0">
                <a:latin typeface="Courier"/>
                <a:cs typeface="Courier"/>
              </a:rPr>
              <a:t>serial </a:t>
            </a:r>
            <a:r>
              <a:rPr lang="en-US" sz="2800" spc="15" dirty="0" smtClean="0">
                <a:latin typeface="Times New Roman"/>
                <a:cs typeface="Times New Roman"/>
              </a:rPr>
              <a:t>construct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5" dirty="0" smtClean="0">
                <a:latin typeface="Times New Roman"/>
                <a:cs typeface="Times New Roman"/>
              </a:rPr>
              <a:t>A </a:t>
            </a:r>
            <a:r>
              <a:rPr lang="en-US" sz="2000" spc="-5" dirty="0" err="1" smtClean="0">
                <a:latin typeface="Times New Roman"/>
                <a:cs typeface="Times New Roman"/>
              </a:rPr>
              <a:t>sequencial</a:t>
            </a:r>
            <a:r>
              <a:rPr lang="en-US" sz="2000" spc="-5" dirty="0" smtClean="0">
                <a:latin typeface="Times New Roman"/>
                <a:cs typeface="Times New Roman"/>
              </a:rPr>
              <a:t> block of C++ code in the .ci file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The keyword </a:t>
            </a:r>
            <a:r>
              <a:rPr lang="en-US" sz="2000" i="1" spc="-25" dirty="0" smtClean="0">
                <a:latin typeface="Courier"/>
                <a:cs typeface="Courier"/>
              </a:rPr>
              <a:t>serial</a:t>
            </a:r>
            <a:r>
              <a:rPr lang="en-US" sz="2000" spc="-25" dirty="0" smtClean="0">
                <a:latin typeface="Times New Roman"/>
                <a:cs typeface="Times New Roman"/>
              </a:rPr>
              <a:t> means that the code block will be executed without interruption/preemption, like an entry method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Syntax </a:t>
            </a:r>
            <a:r>
              <a:rPr lang="en-US" sz="2000" i="1" spc="-25" dirty="0" smtClean="0">
                <a:latin typeface="Courier"/>
                <a:cs typeface="Courier"/>
              </a:rPr>
              <a:t>serial &lt;</a:t>
            </a:r>
            <a:r>
              <a:rPr lang="en-US" sz="2000" i="1" spc="-25" dirty="0" err="1" smtClean="0">
                <a:latin typeface="Courier"/>
                <a:cs typeface="Courier"/>
              </a:rPr>
              <a:t>optionalString</a:t>
            </a:r>
            <a:r>
              <a:rPr lang="en-US" sz="2000" i="1" spc="-25" dirty="0" smtClean="0">
                <a:latin typeface="Courier"/>
                <a:cs typeface="Courier"/>
              </a:rPr>
              <a:t>&gt; { /* C++ code */ }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The </a:t>
            </a:r>
            <a:r>
              <a:rPr lang="en-US" sz="2000" i="1" spc="-25" dirty="0" smtClean="0">
                <a:latin typeface="Courier"/>
                <a:cs typeface="Courier"/>
              </a:rPr>
              <a:t>&lt;</a:t>
            </a:r>
            <a:r>
              <a:rPr lang="en-US" sz="2000" i="1" spc="-25" dirty="0" err="1" smtClean="0">
                <a:latin typeface="Courier"/>
                <a:cs typeface="Courier"/>
              </a:rPr>
              <a:t>optionalString</a:t>
            </a:r>
            <a:r>
              <a:rPr lang="en-US" sz="2000" i="1" spc="-25" dirty="0" smtClean="0">
                <a:latin typeface="Courier"/>
                <a:cs typeface="Courier"/>
              </a:rPr>
              <a:t>&gt; </a:t>
            </a:r>
            <a:r>
              <a:rPr lang="en-US" sz="2000" spc="-25" dirty="0" smtClean="0">
                <a:latin typeface="Times New Roman"/>
                <a:cs typeface="Times New Roman"/>
              </a:rPr>
              <a:t>is used for identifying the </a:t>
            </a:r>
            <a:r>
              <a:rPr lang="en-US" sz="2000" i="1" spc="-25" dirty="0" smtClean="0">
                <a:latin typeface="Courier"/>
                <a:cs typeface="Courier"/>
              </a:rPr>
              <a:t>serial</a:t>
            </a:r>
            <a:r>
              <a:rPr lang="en-US" sz="2000" spc="-25" dirty="0" smtClean="0">
                <a:latin typeface="Times New Roman"/>
                <a:cs typeface="Times New Roman"/>
              </a:rPr>
              <a:t> for performance analysis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Serial blocks can access all members of the class they belong to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12700">
              <a:spcBef>
                <a:spcPts val="0"/>
              </a:spcBef>
            </a:pPr>
            <a:r>
              <a:rPr lang="en-US" sz="2800" spc="15" dirty="0" smtClean="0">
                <a:latin typeface="Times New Roman"/>
                <a:cs typeface="Times New Roman"/>
              </a:rPr>
              <a:t>Examples (.ci file):</a:t>
            </a:r>
            <a:endParaRPr lang="en-US" sz="2800" dirty="0" smtClean="0">
              <a:latin typeface="Times New Roman"/>
              <a:cs typeface="Times New Roman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660309"/>
            <a:ext cx="3845859" cy="1618394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b="1" spc="10" dirty="0">
                <a:latin typeface="Times New Roman"/>
                <a:cs typeface="Times New Roman"/>
              </a:rPr>
              <a:t>entry void </a:t>
            </a:r>
            <a:r>
              <a:rPr lang="en-US" spc="10" dirty="0">
                <a:latin typeface="Times New Roman"/>
                <a:cs typeface="Times New Roman"/>
              </a:rPr>
              <a:t>method1(parameters)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b="1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smtClean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thisProxy.invokeMethod</a:t>
            </a:r>
            <a:r>
              <a:rPr lang="en-US" spc="10" dirty="0">
                <a:latin typeface="Times New Roman"/>
                <a:cs typeface="Times New Roman"/>
              </a:rPr>
              <a:t>(10); </a:t>
            </a:r>
            <a:r>
              <a:rPr lang="en-US" spc="10" dirty="0" smtClean="0">
                <a:latin typeface="Times New Roman"/>
                <a:cs typeface="Times New Roman"/>
              </a:rPr>
              <a:t>  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err="1" smtClean="0">
                <a:latin typeface="Times New Roman"/>
                <a:cs typeface="Times New Roman"/>
              </a:rPr>
              <a:t>callSomeFunction</a:t>
            </a:r>
            <a:r>
              <a:rPr lang="en-US" spc="10" dirty="0">
                <a:latin typeface="Times New Roman"/>
                <a:cs typeface="Times New Roman"/>
              </a:rPr>
              <a:t>();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};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40941" y="4660309"/>
            <a:ext cx="3845860" cy="1618394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z="1800" b="1" spc="10" dirty="0">
                <a:latin typeface="Times New Roman"/>
                <a:cs typeface="Times New Roman"/>
              </a:rPr>
              <a:t>entry void </a:t>
            </a:r>
            <a:r>
              <a:rPr lang="en-US" sz="1800" spc="10" dirty="0">
                <a:latin typeface="Times New Roman"/>
                <a:cs typeface="Times New Roman"/>
              </a:rPr>
              <a:t>method2(parameters)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b="1" spc="10" dirty="0" smtClean="0">
                <a:latin typeface="Times New Roman"/>
                <a:cs typeface="Times New Roman"/>
              </a:rPr>
              <a:t>    serial </a:t>
            </a:r>
            <a:r>
              <a:rPr lang="en-US" sz="1800" spc="10" dirty="0">
                <a:latin typeface="Times New Roman"/>
                <a:cs typeface="Times New Roman"/>
              </a:rPr>
              <a:t>”</a:t>
            </a:r>
            <a:r>
              <a:rPr lang="en-US" sz="1800" spc="10" dirty="0" err="1">
                <a:latin typeface="Times New Roman"/>
                <a:cs typeface="Times New Roman"/>
              </a:rPr>
              <a:t>setValue</a:t>
            </a:r>
            <a:r>
              <a:rPr lang="en-US" sz="1800" spc="10" dirty="0">
                <a:latin typeface="Times New Roman"/>
                <a:cs typeface="Times New Roman"/>
              </a:rPr>
              <a:t>”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spc="10" dirty="0" smtClean="0">
                <a:latin typeface="Times New Roman"/>
                <a:cs typeface="Times New Roman"/>
              </a:rPr>
              <a:t>        value </a:t>
            </a:r>
            <a:r>
              <a:rPr lang="en-US" sz="1800" spc="10" dirty="0">
                <a:latin typeface="Times New Roman"/>
                <a:cs typeface="Times New Roman"/>
              </a:rPr>
              <a:t>= 10;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spc="10" dirty="0" smtClean="0">
                <a:latin typeface="Times New Roman"/>
                <a:cs typeface="Times New Roman"/>
              </a:rPr>
              <a:t>   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spc="10" dirty="0" smtClean="0">
                <a:latin typeface="Times New Roman"/>
                <a:cs typeface="Times New Roman"/>
              </a:rPr>
              <a:t>};</a:t>
            </a:r>
            <a:endParaRPr lang="en-US" sz="1800" spc="1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B179-70B7-D24B-898D-EAC2D795AAF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4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53669"/>
            <a:ext cx="8229600" cy="2238263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</a:pPr>
            <a:r>
              <a:rPr lang="en-US" sz="2800" dirty="0">
                <a:latin typeface="Times New Roman"/>
                <a:cs typeface="Times New Roman"/>
              </a:rPr>
              <a:t>Sequence</a:t>
            </a:r>
          </a:p>
          <a:p>
            <a:pPr marL="323850" indent="-171450">
              <a:lnSpc>
                <a:spcPct val="100000"/>
              </a:lnSpc>
              <a:spcBef>
                <a:spcPts val="280"/>
              </a:spcBef>
              <a:buFont typeface="Wingdings" charset="2"/>
              <a:buChar char="Ø"/>
            </a:pPr>
            <a:r>
              <a:rPr lang="en-US" sz="2000" spc="-5" dirty="0">
                <a:latin typeface="Times New Roman"/>
                <a:cs typeface="Times New Roman"/>
              </a:rPr>
              <a:t>Sequentially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/* block1 */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00000"/>
              </a:lnSpc>
              <a:spcBef>
                <a:spcPts val="19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entryMethod1</a:t>
            </a:r>
            <a:r>
              <a:rPr lang="en-US" sz="2000" spc="30" dirty="0">
                <a:latin typeface="Courier"/>
                <a:cs typeface="Courier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30" dirty="0">
                <a:latin typeface="Times New Roman"/>
                <a:cs typeface="Times New Roman"/>
              </a:rPr>
              <a:t>ive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40" dirty="0">
                <a:latin typeface="Times New Roman"/>
                <a:cs typeface="Times New Roman"/>
              </a:rPr>
              <a:t>if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has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not,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return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control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back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 smtClean="0">
                <a:latin typeface="Times New Roman"/>
                <a:cs typeface="Times New Roman"/>
              </a:rPr>
              <a:t>to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spc="25" dirty="0" smtClean="0">
                <a:latin typeface="Times New Roman"/>
                <a:cs typeface="Times New Roman"/>
              </a:rPr>
              <a:t>the</a:t>
            </a:r>
            <a:r>
              <a:rPr lang="en-US" sz="2000" spc="80" dirty="0" smtClean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Ch</a:t>
            </a:r>
            <a:r>
              <a:rPr lang="en-US" sz="2000" spc="-30" dirty="0">
                <a:latin typeface="Times New Roman"/>
                <a:cs typeface="Times New Roman"/>
              </a:rPr>
              <a:t>a</a:t>
            </a:r>
            <a:r>
              <a:rPr lang="en-US" sz="2000" spc="105" dirty="0">
                <a:latin typeface="Times New Roman"/>
                <a:cs typeface="Times New Roman"/>
              </a:rPr>
              <a:t>rm++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scheduler,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otherwise,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/* block2 */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00000"/>
              </a:lnSpc>
              <a:spcBef>
                <a:spcPts val="19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entryMethod2</a:t>
            </a:r>
            <a:r>
              <a:rPr lang="en-US" sz="2000" spc="30" dirty="0">
                <a:latin typeface="Courier"/>
                <a:cs typeface="Courier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30" dirty="0">
                <a:latin typeface="Times New Roman"/>
                <a:cs typeface="Times New Roman"/>
              </a:rPr>
              <a:t>ive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40" dirty="0">
                <a:latin typeface="Times New Roman"/>
                <a:cs typeface="Times New Roman"/>
              </a:rPr>
              <a:t>if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has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not,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return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control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back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 smtClean="0">
                <a:latin typeface="Times New Roman"/>
                <a:cs typeface="Times New Roman"/>
              </a:rPr>
              <a:t>to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spc="25" dirty="0" smtClean="0">
                <a:latin typeface="Times New Roman"/>
                <a:cs typeface="Times New Roman"/>
              </a:rPr>
              <a:t>the</a:t>
            </a:r>
            <a:r>
              <a:rPr lang="en-US" sz="2000" spc="80" dirty="0" smtClean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Ch</a:t>
            </a:r>
            <a:r>
              <a:rPr lang="en-US" sz="2000" spc="-30" dirty="0">
                <a:latin typeface="Times New Roman"/>
                <a:cs typeface="Times New Roman"/>
              </a:rPr>
              <a:t>a</a:t>
            </a:r>
            <a:r>
              <a:rPr lang="en-US" sz="2000" spc="105" dirty="0">
                <a:latin typeface="Times New Roman"/>
                <a:cs typeface="Times New Roman"/>
              </a:rPr>
              <a:t>rm++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scheduler,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otherwise,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/* block3 */</a:t>
            </a:r>
            <a:endParaRPr lang="en-US" sz="2000" i="1" dirty="0">
              <a:latin typeface="Courier"/>
              <a:cs typeface="Courier"/>
            </a:endParaRPr>
          </a:p>
          <a:p>
            <a:endParaRPr lang="en-US" sz="2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64239"/>
            <a:ext cx="8229600" cy="1889430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b="1" spc="10" dirty="0">
                <a:latin typeface="Times New Roman"/>
                <a:cs typeface="Times New Roman"/>
              </a:rPr>
              <a:t>entry void </a:t>
            </a:r>
            <a:r>
              <a:rPr lang="en-US" spc="10" dirty="0" err="1">
                <a:latin typeface="Times New Roman"/>
                <a:cs typeface="Times New Roman"/>
              </a:rPr>
              <a:t>someMethod</a:t>
            </a:r>
            <a:r>
              <a:rPr lang="en-US" spc="10" dirty="0">
                <a:latin typeface="Times New Roman"/>
                <a:cs typeface="Times New Roman"/>
              </a:rPr>
              <a:t>()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/∗ block1 ∗/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entryMethod1(parameters) </a:t>
            </a:r>
            <a:r>
              <a:rPr lang="en-US" b="1" spc="10" dirty="0">
                <a:latin typeface="Times New Roman"/>
                <a:cs typeface="Times New Roman"/>
              </a:rPr>
              <a:t>serial</a:t>
            </a:r>
            <a:r>
              <a:rPr lang="en-US" spc="10" dirty="0">
                <a:latin typeface="Times New Roman"/>
                <a:cs typeface="Times New Roman"/>
              </a:rPr>
              <a:t> { /∗ block2 ∗/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entryMethod2(parameters) </a:t>
            </a:r>
            <a:r>
              <a:rPr lang="en-US" b="1" spc="10" dirty="0">
                <a:latin typeface="Times New Roman"/>
                <a:cs typeface="Times New Roman"/>
              </a:rPr>
              <a:t>serial</a:t>
            </a:r>
            <a:r>
              <a:rPr lang="en-US" spc="10" dirty="0">
                <a:latin typeface="Times New Roman"/>
                <a:cs typeface="Times New Roman"/>
              </a:rPr>
              <a:t> { /∗ block3 ∗/ </a:t>
            </a:r>
            <a:r>
              <a:rPr lang="en-US" spc="10" dirty="0" smtClean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};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133F-B97A-2E4B-B0BD-B9DEA03C944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8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66399"/>
            <a:ext cx="8229600" cy="639557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</a:pPr>
            <a:r>
              <a:rPr lang="en-US" dirty="0">
                <a:latin typeface="Times New Roman"/>
                <a:cs typeface="Times New Roman"/>
              </a:rPr>
              <a:t>Which is almost the same as this: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62364"/>
            <a:ext cx="8229600" cy="826522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Times New Roman"/>
                <a:cs typeface="Times New Roman"/>
              </a:rPr>
              <a:t>when</a:t>
            </a:r>
            <a:r>
              <a:rPr lang="en-US" sz="2200" b="1" spc="80" dirty="0">
                <a:latin typeface="Times New Roman"/>
                <a:cs typeface="Times New Roman"/>
              </a:rPr>
              <a:t> </a:t>
            </a:r>
            <a:r>
              <a:rPr lang="en-US" sz="2200" dirty="0" err="1">
                <a:latin typeface="Times New Roman"/>
                <a:cs typeface="Times New Roman"/>
              </a:rPr>
              <a:t>myMeth</a:t>
            </a:r>
            <a:r>
              <a:rPr lang="en-US" sz="2200" spc="25" dirty="0" err="1">
                <a:latin typeface="Times New Roman"/>
                <a:cs typeface="Times New Roman"/>
              </a:rPr>
              <a:t>o</a:t>
            </a:r>
            <a:r>
              <a:rPr lang="en-US" sz="2200" dirty="0" err="1">
                <a:latin typeface="Times New Roman"/>
                <a:cs typeface="Times New Roman"/>
              </a:rPr>
              <a:t>d</a:t>
            </a:r>
            <a:r>
              <a:rPr lang="en-US" sz="2200" dirty="0">
                <a:latin typeface="Times New Roman"/>
                <a:cs typeface="Times New Roman"/>
              </a:rPr>
              <a:t>(</a:t>
            </a:r>
            <a:r>
              <a:rPr lang="en-US" sz="2200" b="1" dirty="0" err="1">
                <a:latin typeface="Times New Roman"/>
                <a:cs typeface="Times New Roman"/>
              </a:rPr>
              <a:t>int</a:t>
            </a:r>
            <a:r>
              <a:rPr lang="en-US" sz="2200" b="1" spc="8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p</a:t>
            </a:r>
            <a:r>
              <a:rPr lang="en-US" sz="2200" spc="-25" dirty="0">
                <a:latin typeface="Times New Roman"/>
                <a:cs typeface="Times New Roman"/>
              </a:rPr>
              <a:t>a</a:t>
            </a:r>
            <a:r>
              <a:rPr lang="en-US" sz="2200" dirty="0">
                <a:latin typeface="Times New Roman"/>
                <a:cs typeface="Times New Roman"/>
              </a:rPr>
              <a:t>ram1,</a:t>
            </a:r>
            <a:r>
              <a:rPr lang="en-US" sz="2200" spc="80" dirty="0">
                <a:latin typeface="Times New Roman"/>
                <a:cs typeface="Times New Roman"/>
              </a:rPr>
              <a:t> </a:t>
            </a:r>
            <a:r>
              <a:rPr lang="en-US" sz="2200" b="1" dirty="0" err="1">
                <a:latin typeface="Times New Roman"/>
                <a:cs typeface="Times New Roman"/>
              </a:rPr>
              <a:t>int</a:t>
            </a:r>
            <a:r>
              <a:rPr lang="en-US" sz="2200" b="1" spc="8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p</a:t>
            </a:r>
            <a:r>
              <a:rPr lang="en-US" sz="2200" spc="-25" dirty="0">
                <a:latin typeface="Times New Roman"/>
                <a:cs typeface="Times New Roman"/>
              </a:rPr>
              <a:t>a</a:t>
            </a:r>
            <a:r>
              <a:rPr lang="en-US" sz="2200" dirty="0">
                <a:latin typeface="Times New Roman"/>
                <a:cs typeface="Times New Roman"/>
              </a:rPr>
              <a:t>ra</a:t>
            </a:r>
            <a:r>
              <a:rPr lang="en-US" sz="2200" spc="-5" dirty="0">
                <a:latin typeface="Times New Roman"/>
                <a:cs typeface="Times New Roman"/>
              </a:rPr>
              <a:t>m</a:t>
            </a:r>
            <a:r>
              <a:rPr lang="en-US" sz="2200" dirty="0">
                <a:latin typeface="Times New Roman"/>
                <a:cs typeface="Times New Roman"/>
              </a:rPr>
              <a:t>2)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i="1" dirty="0" smtClean="0">
                <a:latin typeface="Times New Roman"/>
                <a:cs typeface="Times New Roman"/>
              </a:rPr>
              <a:t>    </a:t>
            </a:r>
            <a:r>
              <a:rPr lang="en-US" sz="2200" i="1" dirty="0" smtClean="0">
                <a:latin typeface="Courier"/>
                <a:cs typeface="Courier"/>
              </a:rPr>
              <a:t>/</a:t>
            </a:r>
            <a:r>
              <a:rPr lang="en-US" sz="2200" i="1" dirty="0">
                <a:latin typeface="Courier"/>
                <a:cs typeface="Courier"/>
              </a:rPr>
              <a:t>∗</a:t>
            </a:r>
            <a:r>
              <a:rPr lang="en-US" sz="2200" i="1" spc="-200" dirty="0">
                <a:latin typeface="Courier"/>
                <a:cs typeface="Courier"/>
              </a:rPr>
              <a:t> </a:t>
            </a:r>
            <a:r>
              <a:rPr lang="en-US" sz="2200" i="1" dirty="0">
                <a:latin typeface="Courier"/>
                <a:cs typeface="Courier"/>
              </a:rPr>
              <a:t>further</a:t>
            </a:r>
            <a:r>
              <a:rPr lang="en-US" sz="2200" i="1" spc="85" dirty="0">
                <a:latin typeface="Courier"/>
                <a:cs typeface="Courier"/>
              </a:rPr>
              <a:t> </a:t>
            </a:r>
            <a:r>
              <a:rPr lang="en-US" sz="2200" i="1" dirty="0">
                <a:latin typeface="Courier"/>
                <a:cs typeface="Courier"/>
              </a:rPr>
              <a:t>c</a:t>
            </a:r>
            <a:r>
              <a:rPr lang="en-US" sz="2200" i="1" spc="20" dirty="0">
                <a:latin typeface="Courier"/>
                <a:cs typeface="Courier"/>
              </a:rPr>
              <a:t>o</a:t>
            </a:r>
            <a:r>
              <a:rPr lang="en-US" sz="2200" i="1" dirty="0">
                <a:latin typeface="Courier"/>
                <a:cs typeface="Courier"/>
              </a:rPr>
              <a:t>de</a:t>
            </a:r>
            <a:r>
              <a:rPr lang="en-US" sz="2200" i="1" spc="80" dirty="0">
                <a:latin typeface="Courier"/>
                <a:cs typeface="Courier"/>
              </a:rPr>
              <a:t> </a:t>
            </a:r>
            <a:r>
              <a:rPr lang="en-US" sz="2200" i="1" dirty="0">
                <a:latin typeface="Courier"/>
                <a:cs typeface="Courier"/>
              </a:rPr>
              <a:t>∗/</a:t>
            </a:r>
            <a:endParaRPr lang="en-US" sz="2200" dirty="0">
              <a:latin typeface="Courier"/>
              <a:cs typeface="Courier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491245"/>
            <a:ext cx="8229600" cy="9177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ct val="120000"/>
              </a:lnSpc>
              <a:spcBef>
                <a:spcPts val="0"/>
              </a:spcBef>
            </a:pPr>
            <a:r>
              <a:rPr lang="en-US" dirty="0" smtClean="0">
                <a:latin typeface="Times New Roman"/>
                <a:cs typeface="Times New Roman"/>
              </a:rPr>
              <a:t>Execute </a:t>
            </a:r>
            <a:r>
              <a:rPr lang="en-US" i="1" dirty="0" smtClean="0">
                <a:latin typeface="Courier"/>
                <a:cs typeface="Courier"/>
              </a:rPr>
              <a:t>/*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smtClean="0">
                <a:latin typeface="Courier"/>
                <a:cs typeface="Courier"/>
              </a:rPr>
              <a:t>further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err="1" smtClean="0">
                <a:latin typeface="Courier"/>
                <a:cs typeface="Courier"/>
              </a:rPr>
              <a:t>sdag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smtClean="0">
                <a:latin typeface="Courier"/>
                <a:cs typeface="Courier"/>
              </a:rPr>
              <a:t>*/</a:t>
            </a:r>
            <a:r>
              <a:rPr lang="en-US" dirty="0" smtClean="0">
                <a:latin typeface="Times New Roman"/>
                <a:cs typeface="Times New Roman"/>
              </a:rPr>
              <a:t> when </a:t>
            </a:r>
            <a:r>
              <a:rPr lang="en-US" i="1" dirty="0" smtClean="0">
                <a:latin typeface="Courier"/>
                <a:cs typeface="Courier"/>
              </a:rPr>
              <a:t>myMethod1 </a:t>
            </a:r>
            <a:r>
              <a:rPr lang="en-US" dirty="0" smtClean="0">
                <a:latin typeface="Times New Roman"/>
                <a:cs typeface="Times New Roman"/>
              </a:rPr>
              <a:t>and</a:t>
            </a:r>
            <a:r>
              <a:rPr lang="en-US" i="1" dirty="0" smtClean="0">
                <a:latin typeface="Courier"/>
                <a:cs typeface="Courier"/>
              </a:rPr>
              <a:t> myMethod2 </a:t>
            </a:r>
            <a:r>
              <a:rPr lang="en-US" dirty="0" smtClean="0">
                <a:latin typeface="Times New Roman"/>
                <a:cs typeface="Times New Roman"/>
              </a:rPr>
              <a:t>arrive</a:t>
            </a:r>
            <a:endParaRPr lang="en-US" i="1" dirty="0" smtClean="0">
              <a:latin typeface="Courier"/>
              <a:cs typeface="Courier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408947"/>
            <a:ext cx="8229600" cy="963077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latin typeface="Times New Roman"/>
                <a:cs typeface="Times New Roman"/>
              </a:rPr>
              <a:t>    when </a:t>
            </a:r>
            <a:r>
              <a:rPr lang="en-US" dirty="0">
                <a:latin typeface="Times New Roman"/>
                <a:cs typeface="Times New Roman"/>
              </a:rPr>
              <a:t>myMethod1(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param1, 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param2</a:t>
            </a:r>
            <a:r>
              <a:rPr lang="en-US" dirty="0" smtClean="0">
                <a:latin typeface="Times New Roman"/>
                <a:cs typeface="Times New Roman"/>
              </a:rPr>
              <a:t>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 myMethod2</a:t>
            </a: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b="1" dirty="0" err="1">
                <a:latin typeface="Times New Roman"/>
                <a:cs typeface="Times New Roman"/>
              </a:rPr>
              <a:t>bool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param3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              </a:t>
            </a:r>
            <a:r>
              <a:rPr lang="en-US" i="1" dirty="0" smtClean="0">
                <a:latin typeface="Times New Roman"/>
                <a:cs typeface="Times New Roman"/>
              </a:rPr>
              <a:t>/</a:t>
            </a:r>
            <a:r>
              <a:rPr lang="en-US" i="1" dirty="0">
                <a:latin typeface="Times New Roman"/>
                <a:cs typeface="Times New Roman"/>
              </a:rPr>
              <a:t>∗ further code ∗/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022807"/>
            <a:ext cx="8229600" cy="63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en-US" dirty="0" smtClean="0">
                <a:latin typeface="Times New Roman"/>
                <a:cs typeface="Times New Roman"/>
              </a:rPr>
              <a:t>Execute </a:t>
            </a:r>
            <a:r>
              <a:rPr lang="en-US" i="1" dirty="0" smtClean="0">
                <a:latin typeface="Courier"/>
                <a:cs typeface="Courier"/>
              </a:rPr>
              <a:t>/*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smtClean="0">
                <a:latin typeface="Courier"/>
                <a:cs typeface="Courier"/>
              </a:rPr>
              <a:t>further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err="1" smtClean="0">
                <a:latin typeface="Courier"/>
                <a:cs typeface="Courier"/>
              </a:rPr>
              <a:t>sdag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smtClean="0">
                <a:latin typeface="Courier"/>
                <a:cs typeface="Courier"/>
              </a:rPr>
              <a:t>*/</a:t>
            </a:r>
            <a:r>
              <a:rPr lang="en-US" dirty="0" smtClean="0">
                <a:latin typeface="Times New Roman"/>
                <a:cs typeface="Times New Roman"/>
              </a:rPr>
              <a:t> when </a:t>
            </a:r>
            <a:r>
              <a:rPr lang="en-US" i="1" dirty="0" err="1" smtClean="0">
                <a:latin typeface="Courier"/>
                <a:cs typeface="Courier"/>
              </a:rPr>
              <a:t>myMethod</a:t>
            </a:r>
            <a:r>
              <a:rPr lang="en-US" i="1" dirty="0" smtClean="0">
                <a:latin typeface="Courier"/>
                <a:cs typeface="Courier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arrives</a:t>
            </a:r>
            <a:endParaRPr lang="en-US" sz="1800" i="1" dirty="0" smtClean="0">
              <a:latin typeface="Courier"/>
              <a:cs typeface="Courier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5005956"/>
            <a:ext cx="8229600" cy="1386392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</a:t>
            </a:r>
            <a:r>
              <a:rPr lang="en-US" b="1" dirty="0" smtClean="0">
                <a:latin typeface="Times New Roman"/>
                <a:cs typeface="Times New Roman"/>
              </a:rPr>
              <a:t>when </a:t>
            </a:r>
            <a:r>
              <a:rPr lang="en-US" dirty="0">
                <a:latin typeface="Times New Roman"/>
                <a:cs typeface="Times New Roman"/>
              </a:rPr>
              <a:t>myMethod1(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param1, 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param2)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 </a:t>
            </a:r>
            <a:r>
              <a:rPr lang="en-US" b="1" dirty="0" smtClean="0">
                <a:latin typeface="Times New Roman"/>
                <a:cs typeface="Times New Roman"/>
              </a:rPr>
              <a:t>when </a:t>
            </a:r>
            <a:r>
              <a:rPr lang="en-US" dirty="0">
                <a:latin typeface="Times New Roman"/>
                <a:cs typeface="Times New Roman"/>
              </a:rPr>
              <a:t>myMethod2(</a:t>
            </a:r>
            <a:r>
              <a:rPr lang="en-US" b="1" dirty="0" err="1">
                <a:latin typeface="Times New Roman"/>
                <a:cs typeface="Times New Roman"/>
              </a:rPr>
              <a:t>bool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param3) {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     </a:t>
            </a:r>
            <a:r>
              <a:rPr lang="en-US" i="1" dirty="0" smtClean="0">
                <a:latin typeface="Times New Roman"/>
                <a:cs typeface="Times New Roman"/>
              </a:rPr>
              <a:t>/* further code */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DAD1-5F68-C243-9BC3-AD19DE5ADD4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0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Boilerplate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78529"/>
            <a:ext cx="8229600" cy="3040529"/>
          </a:xfrm>
        </p:spPr>
        <p:txBody>
          <a:bodyPr/>
          <a:lstStyle/>
          <a:p>
            <a:pPr marL="12700" marR="62865">
              <a:spcBef>
                <a:spcPts val="0"/>
              </a:spcBef>
            </a:pPr>
            <a:r>
              <a:rPr lang="en-US" spc="15" dirty="0">
                <a:latin typeface="Times New Roman"/>
                <a:cs typeface="Times New Roman"/>
              </a:rPr>
              <a:t>Structured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Dagger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can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used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any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entry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meth</a:t>
            </a:r>
            <a:r>
              <a:rPr lang="en-US" spc="45" dirty="0">
                <a:latin typeface="Times New Roman"/>
                <a:cs typeface="Times New Roman"/>
              </a:rPr>
              <a:t>o</a:t>
            </a:r>
            <a:r>
              <a:rPr lang="en-US" spc="10" dirty="0">
                <a:latin typeface="Times New Roman"/>
                <a:cs typeface="Times New Roman"/>
              </a:rPr>
              <a:t>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(exc</a:t>
            </a:r>
            <a:r>
              <a:rPr lang="en-US" spc="30" dirty="0">
                <a:latin typeface="Times New Roman"/>
                <a:cs typeface="Times New Roman"/>
              </a:rPr>
              <a:t>ept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15" dirty="0">
                <a:latin typeface="Times New Roman"/>
                <a:cs typeface="Times New Roman"/>
              </a:rPr>
              <a:t> construct</a:t>
            </a:r>
            <a:r>
              <a:rPr lang="en-US" spc="-10" dirty="0">
                <a:latin typeface="Times New Roman"/>
                <a:cs typeface="Times New Roman"/>
              </a:rPr>
              <a:t>o</a:t>
            </a:r>
            <a:r>
              <a:rPr lang="en-US" spc="25" dirty="0">
                <a:latin typeface="Times New Roman"/>
                <a:cs typeface="Times New Roman"/>
              </a:rPr>
              <a:t>r)</a:t>
            </a:r>
            <a:endParaRPr lang="en-US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5" dirty="0">
                <a:latin typeface="Times New Roman"/>
                <a:cs typeface="Times New Roman"/>
              </a:rPr>
              <a:t>Can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b</a:t>
            </a:r>
            <a:r>
              <a:rPr lang="en-US" sz="1800" spc="-5" dirty="0">
                <a:latin typeface="Times New Roman"/>
                <a:cs typeface="Times New Roman"/>
              </a:rPr>
              <a:t>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used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in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0" dirty="0">
                <a:latin typeface="Times New Roman"/>
                <a:cs typeface="Times New Roman"/>
              </a:rPr>
              <a:t>a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i="1" spc="-80" dirty="0" err="1">
                <a:latin typeface="Courier"/>
                <a:cs typeface="Courier"/>
              </a:rPr>
              <a:t>mainchare</a:t>
            </a:r>
            <a:r>
              <a:rPr lang="en-US" sz="1800" spc="-305" dirty="0">
                <a:latin typeface="Courier"/>
                <a:cs typeface="Courier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,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i="1" spc="-80" dirty="0" err="1">
                <a:latin typeface="Courier"/>
                <a:cs typeface="Courier"/>
              </a:rPr>
              <a:t>chare</a:t>
            </a:r>
            <a:r>
              <a:rPr lang="en-US" sz="1800" spc="-305" dirty="0">
                <a:latin typeface="Courier"/>
                <a:cs typeface="Courier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,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array</a:t>
            </a:r>
            <a:endParaRPr lang="en-US" sz="1800" i="1" dirty="0">
              <a:latin typeface="Courier"/>
              <a:cs typeface="Courier"/>
            </a:endParaRPr>
          </a:p>
          <a:p>
            <a:pPr>
              <a:spcBef>
                <a:spcPts val="0"/>
              </a:spcBef>
            </a:pPr>
            <a:endParaRPr lang="en-US" sz="800" dirty="0"/>
          </a:p>
          <a:p>
            <a:pPr marL="12700" marR="12700">
              <a:spcBef>
                <a:spcPts val="0"/>
              </a:spcBef>
            </a:pPr>
            <a:r>
              <a:rPr lang="en-US" spc="-30" dirty="0">
                <a:latin typeface="Times New Roman"/>
                <a:cs typeface="Times New Roman"/>
              </a:rPr>
              <a:t>F</a:t>
            </a:r>
            <a:r>
              <a:rPr lang="en-US" spc="-4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any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class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that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has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Structured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Dagger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it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85" dirty="0">
                <a:latin typeface="Times New Roman"/>
                <a:cs typeface="Times New Roman"/>
              </a:rPr>
              <a:t>y</a:t>
            </a:r>
            <a:r>
              <a:rPr lang="en-US" dirty="0">
                <a:latin typeface="Times New Roman"/>
                <a:cs typeface="Times New Roman"/>
              </a:rPr>
              <a:t>ou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must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insert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</a:t>
            </a:r>
            <a:r>
              <a:rPr lang="en-US" spc="-95" dirty="0">
                <a:latin typeface="Times New Roman"/>
                <a:cs typeface="Times New Roman"/>
              </a:rPr>
              <a:t>w</a:t>
            </a:r>
            <a:r>
              <a:rPr lang="en-US" spc="-10" dirty="0">
                <a:latin typeface="Times New Roman"/>
                <a:cs typeface="Times New Roman"/>
              </a:rPr>
              <a:t>o</a:t>
            </a:r>
            <a:r>
              <a:rPr lang="en-US" spc="-5" dirty="0">
                <a:latin typeface="Times New Roman"/>
                <a:cs typeface="Times New Roman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calls:</a:t>
            </a:r>
            <a:endParaRPr lang="en-US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Structured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Dagger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macro:  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[</a:t>
            </a:r>
            <a:r>
              <a:rPr lang="en-US" sz="1800" i="1" spc="-80" dirty="0" err="1">
                <a:latin typeface="Courier"/>
                <a:cs typeface="Courier"/>
              </a:rPr>
              <a:t>ClassName</a:t>
            </a:r>
            <a:r>
              <a:rPr lang="en-US" sz="1800" i="1" spc="-80" dirty="0">
                <a:latin typeface="Courier"/>
                <a:cs typeface="Courier"/>
              </a:rPr>
              <a:t>]</a:t>
            </a:r>
            <a:r>
              <a:rPr lang="en-US" sz="1800" i="1" spc="-225" dirty="0">
                <a:latin typeface="Courier"/>
                <a:cs typeface="Courier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SDAG</a:t>
            </a:r>
            <a:r>
              <a:rPr lang="en-US" sz="1800" i="1" spc="-225" dirty="0">
                <a:latin typeface="Courier"/>
                <a:cs typeface="Courier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CODE</a:t>
            </a:r>
            <a:endParaRPr lang="en-US" sz="1800" i="1" dirty="0">
              <a:latin typeface="Courier"/>
              <a:cs typeface="Courier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-25" dirty="0">
                <a:latin typeface="Times New Roman"/>
                <a:cs typeface="Times New Roman"/>
              </a:rPr>
              <a:t>F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later: </a:t>
            </a:r>
            <a:r>
              <a:rPr lang="en-US" sz="1800" spc="-55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call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  </a:t>
            </a:r>
            <a:r>
              <a:rPr lang="en-US" sz="1800" spc="-55" dirty="0">
                <a:latin typeface="Times New Roman"/>
                <a:cs typeface="Times New Roman"/>
              </a:rPr>
              <a:t> </a:t>
            </a:r>
            <a:r>
              <a:rPr lang="en-US" sz="1800" i="1" u="sng" spc="245" dirty="0">
                <a:latin typeface="Courier"/>
                <a:cs typeface="Courier"/>
              </a:rPr>
              <a:t>  </a:t>
            </a:r>
            <a:r>
              <a:rPr lang="en-US" sz="1800" i="1" u="sng" spc="-50" dirty="0">
                <a:latin typeface="Courier"/>
                <a:cs typeface="Courier"/>
              </a:rPr>
              <a:t> </a:t>
            </a:r>
            <a:r>
              <a:rPr lang="en-US" sz="1800" i="1" spc="-80" dirty="0" err="1">
                <a:latin typeface="Courier"/>
                <a:cs typeface="Courier"/>
              </a:rPr>
              <a:t>sdag</a:t>
            </a:r>
            <a:r>
              <a:rPr lang="en-US" sz="1800" i="1" spc="-225" dirty="0">
                <a:latin typeface="Courier"/>
                <a:cs typeface="Courier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pup()</a:t>
            </a:r>
            <a:r>
              <a:rPr lang="en-US" sz="1800" spc="30" dirty="0">
                <a:latin typeface="Courier"/>
                <a:cs typeface="Courier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in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pup</a:t>
            </a:r>
            <a:r>
              <a:rPr lang="en-US" sz="1800" spc="30" dirty="0">
                <a:latin typeface="Courier"/>
                <a:cs typeface="Courier"/>
              </a:rPr>
              <a:t> </a:t>
            </a:r>
            <a:r>
              <a:rPr lang="en-US" sz="1800" spc="20" dirty="0" smtClean="0">
                <a:latin typeface="Times New Roman"/>
                <a:cs typeface="Times New Roman"/>
              </a:rPr>
              <a:t>meth</a:t>
            </a:r>
            <a:r>
              <a:rPr lang="en-US" sz="1800" spc="45" dirty="0" smtClean="0">
                <a:latin typeface="Times New Roman"/>
                <a:cs typeface="Times New Roman"/>
              </a:rPr>
              <a:t>o</a:t>
            </a:r>
            <a:r>
              <a:rPr lang="en-US" sz="1800" spc="10" dirty="0" smtClean="0">
                <a:latin typeface="Times New Roman"/>
                <a:cs typeface="Times New Roman"/>
              </a:rPr>
              <a:t>d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CD19-9E52-0D48-98E0-B971752DA02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7400"/>
          </a:xfrm>
        </p:spPr>
        <p:txBody>
          <a:bodyPr>
            <a:normAutofit fontScale="90000"/>
          </a:bodyPr>
          <a:lstStyle/>
          <a:p>
            <a:r>
              <a:rPr lang="en-US" dirty="0"/>
              <a:t>Structured Dagger</a:t>
            </a:r>
            <a:br>
              <a:rPr lang="en-US" dirty="0"/>
            </a:br>
            <a:r>
              <a:rPr lang="en-US" sz="2200" dirty="0"/>
              <a:t>Boilerplate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0198"/>
            <a:ext cx="8229600" cy="497040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spc="20" dirty="0" smtClean="0">
                <a:latin typeface="Times New Roman"/>
                <a:cs typeface="Times New Roman"/>
              </a:rPr>
              <a:t>The .ci file: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 smtClean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 smtClean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spc="20" dirty="0" smtClean="0">
                <a:latin typeface="Times New Roman"/>
                <a:cs typeface="Times New Roman"/>
              </a:rPr>
              <a:t>The .</a:t>
            </a:r>
            <a:r>
              <a:rPr lang="en-US" sz="2800" spc="20" dirty="0" err="1" smtClean="0">
                <a:latin typeface="Times New Roman"/>
                <a:cs typeface="Times New Roman"/>
              </a:rPr>
              <a:t>cpp</a:t>
            </a:r>
            <a:r>
              <a:rPr lang="en-US" sz="2800" spc="20" dirty="0" smtClean="0">
                <a:latin typeface="Times New Roman"/>
                <a:cs typeface="Times New Roman"/>
              </a:rPr>
              <a:t> file: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50828"/>
            <a:ext cx="8229600" cy="2086039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</a:t>
            </a:r>
            <a:r>
              <a:rPr lang="en-US" spc="10" dirty="0" smtClean="0">
                <a:latin typeface="Times New Roman"/>
                <a:cs typeface="Times New Roman"/>
              </a:rPr>
              <a:t>[</a:t>
            </a:r>
            <a:r>
              <a:rPr lang="en-US" b="1" spc="10" dirty="0" err="1" smtClean="0">
                <a:latin typeface="Times New Roman"/>
                <a:cs typeface="Times New Roman"/>
              </a:rPr>
              <a:t>mainchare</a:t>
            </a:r>
            <a:r>
              <a:rPr lang="en-US" spc="10" dirty="0" err="1" smtClean="0">
                <a:latin typeface="Times New Roman"/>
                <a:cs typeface="Times New Roman"/>
              </a:rPr>
              <a:t>,</a:t>
            </a:r>
            <a:r>
              <a:rPr lang="en-US" b="1" spc="10" dirty="0" err="1" smtClean="0">
                <a:latin typeface="Times New Roman"/>
                <a:cs typeface="Times New Roman"/>
              </a:rPr>
              <a:t>chare</a:t>
            </a:r>
            <a:r>
              <a:rPr lang="en-US" spc="10" dirty="0" err="1" smtClean="0">
                <a:latin typeface="Times New Roman"/>
                <a:cs typeface="Times New Roman"/>
              </a:rPr>
              <a:t>,</a:t>
            </a:r>
            <a:r>
              <a:rPr lang="en-US" b="1" spc="10" dirty="0" err="1" smtClean="0">
                <a:latin typeface="Times New Roman"/>
                <a:cs typeface="Times New Roman"/>
              </a:rPr>
              <a:t>array</a:t>
            </a:r>
            <a:r>
              <a:rPr lang="en-US" spc="10" dirty="0" smtClean="0">
                <a:latin typeface="Times New Roman"/>
                <a:cs typeface="Times New Roman"/>
              </a:rPr>
              <a:t>]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{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…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</a:t>
            </a:r>
            <a:r>
              <a:rPr lang="en-US" b="1" spc="10" dirty="0" smtClean="0">
                <a:latin typeface="Times New Roman"/>
                <a:cs typeface="Times New Roman"/>
              </a:rPr>
              <a:t>entry void</a:t>
            </a:r>
            <a:r>
              <a:rPr lang="en-US" spc="10" dirty="0" smtClean="0">
                <a:latin typeface="Times New Roman"/>
                <a:cs typeface="Times New Roman"/>
              </a:rPr>
              <a:t> method(parameters) {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    // … </a:t>
            </a:r>
            <a:r>
              <a:rPr lang="en-US" i="1" spc="10" dirty="0" smtClean="0">
                <a:latin typeface="Times New Roman"/>
                <a:cs typeface="Times New Roman"/>
              </a:rPr>
              <a:t>structured dagger code here </a:t>
            </a:r>
            <a:r>
              <a:rPr lang="en-US" spc="10" dirty="0" smtClean="0">
                <a:latin typeface="Times New Roman"/>
                <a:cs typeface="Times New Roman"/>
              </a:rPr>
              <a:t>…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};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…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}</a:t>
            </a:r>
            <a:endParaRPr lang="en-US" dirty="0" smtClean="0">
              <a:latin typeface="Times New Roman"/>
              <a:cs typeface="Times New Roman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4242635"/>
            <a:ext cx="8229600" cy="1903757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class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: </a:t>
            </a:r>
            <a:r>
              <a:rPr lang="en-US" b="1" spc="10" dirty="0" smtClean="0">
                <a:latin typeface="Times New Roman"/>
                <a:cs typeface="Times New Roman"/>
              </a:rPr>
              <a:t>public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CBase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{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b="1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SDAG_Code</a:t>
            </a:r>
            <a:r>
              <a:rPr lang="en-US" spc="10" dirty="0" smtClean="0">
                <a:latin typeface="Times New Roman"/>
                <a:cs typeface="Times New Roman"/>
              </a:rPr>
              <a:t>/* </a:t>
            </a:r>
            <a:r>
              <a:rPr lang="en-US" i="1" spc="10" dirty="0" smtClean="0">
                <a:latin typeface="Times New Roman"/>
                <a:cs typeface="Times New Roman"/>
              </a:rPr>
              <a:t>insert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i="1" spc="10" dirty="0" smtClean="0">
                <a:latin typeface="Times New Roman"/>
                <a:cs typeface="Times New Roman"/>
              </a:rPr>
              <a:t>SDAG macro */</a:t>
            </a:r>
            <a:endParaRPr lang="en-US" spc="10" dirty="0" smtClean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</a:t>
            </a:r>
            <a:r>
              <a:rPr lang="en-US" b="1" spc="10" dirty="0" smtClean="0">
                <a:latin typeface="Times New Roman"/>
                <a:cs typeface="Times New Roman"/>
              </a:rPr>
              <a:t>public</a:t>
            </a:r>
            <a:r>
              <a:rPr lang="en-US" spc="10" dirty="0" smtClean="0">
                <a:latin typeface="Times New Roman"/>
                <a:cs typeface="Times New Roman"/>
              </a:rPr>
              <a:t>: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() { }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};</a:t>
            </a:r>
            <a:endParaRPr lang="en-US" dirty="0" smtClean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6991C-AA20-0F44-988F-6F19415B10C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9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9211"/>
            <a:ext cx="8229600" cy="5235222"/>
          </a:xfrm>
          <a:solidFill>
            <a:srgbClr val="CCD1D9"/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b="1" dirty="0"/>
              <a:t> </a:t>
            </a:r>
            <a:r>
              <a:rPr lang="en-US" dirty="0"/>
              <a:t>fib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 m);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chare</a:t>
            </a:r>
            <a:r>
              <a:rPr lang="en-US" b="1" dirty="0" smtClean="0"/>
              <a:t> </a:t>
            </a:r>
            <a:r>
              <a:rPr lang="en-US" dirty="0"/>
              <a:t>Fib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Fib(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n, 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 err="1"/>
              <a:t>isRoot</a:t>
            </a:r>
            <a:r>
              <a:rPr lang="en-US" dirty="0"/>
              <a:t>, </a:t>
            </a:r>
            <a:r>
              <a:rPr lang="en-US" dirty="0" err="1"/>
              <a:t>CProxy</a:t>
            </a:r>
            <a:r>
              <a:rPr lang="en-US" dirty="0"/>
              <a:t>  Fib parent);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calc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n)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if </a:t>
            </a:r>
            <a:r>
              <a:rPr lang="en-US" dirty="0"/>
              <a:t>(n &lt; THRESHOLD) </a:t>
            </a:r>
            <a:r>
              <a:rPr lang="en-US" b="1" dirty="0"/>
              <a:t>serial </a:t>
            </a:r>
            <a:r>
              <a:rPr lang="en-US" dirty="0"/>
              <a:t>{ respond(</a:t>
            </a:r>
            <a:r>
              <a:rPr lang="en-US" dirty="0" err="1"/>
              <a:t>seqFib</a:t>
            </a:r>
            <a:r>
              <a:rPr lang="en-US" dirty="0"/>
              <a:t>(n)); }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else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     </a:t>
            </a:r>
            <a:r>
              <a:rPr lang="en-US" dirty="0" err="1" smtClean="0"/>
              <a:t>CProxy</a:t>
            </a:r>
            <a:r>
              <a:rPr lang="en-US" dirty="0" smtClean="0"/>
              <a:t>  </a:t>
            </a:r>
            <a:r>
              <a:rPr lang="en-US" dirty="0"/>
              <a:t>Fib::</a:t>
            </a:r>
            <a:r>
              <a:rPr lang="en-US" dirty="0" err="1"/>
              <a:t>ckNew</a:t>
            </a:r>
            <a:r>
              <a:rPr lang="en-US" dirty="0"/>
              <a:t>(n − 1, </a:t>
            </a:r>
            <a:r>
              <a:rPr lang="en-US" b="1" dirty="0"/>
              <a:t>false</a:t>
            </a:r>
            <a:r>
              <a:rPr lang="en-US" dirty="0"/>
              <a:t>, </a:t>
            </a:r>
            <a:r>
              <a:rPr lang="en-US" dirty="0" err="1"/>
              <a:t>thisProxy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</a:t>
            </a:r>
            <a:r>
              <a:rPr lang="en-US" dirty="0" err="1" smtClean="0"/>
              <a:t>CProxy</a:t>
            </a:r>
            <a:r>
              <a:rPr lang="en-US" dirty="0" smtClean="0"/>
              <a:t>  </a:t>
            </a:r>
            <a:r>
              <a:rPr lang="en-US" dirty="0"/>
              <a:t>Fib::</a:t>
            </a:r>
            <a:r>
              <a:rPr lang="en-US" dirty="0" err="1"/>
              <a:t>ckNew</a:t>
            </a:r>
            <a:r>
              <a:rPr lang="en-US" dirty="0"/>
              <a:t>(n − 2, </a:t>
            </a:r>
            <a:r>
              <a:rPr lang="en-US" b="1" dirty="0"/>
              <a:t>false</a:t>
            </a:r>
            <a:r>
              <a:rPr lang="en-US" dirty="0"/>
              <a:t>, </a:t>
            </a:r>
            <a:r>
              <a:rPr lang="en-US" dirty="0" err="1"/>
              <a:t>thisProxy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b="1" dirty="0" smtClean="0"/>
              <a:t>when </a:t>
            </a:r>
            <a:r>
              <a:rPr lang="en-US" dirty="0"/>
              <a:t>response(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dirty="0" smtClean="0"/>
              <a:t>when </a:t>
            </a:r>
            <a:r>
              <a:rPr lang="en-US" dirty="0"/>
              <a:t>response(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val2)</a:t>
            </a:r>
          </a:p>
          <a:p>
            <a:pPr marL="0" indent="0">
              <a:buNone/>
            </a:pPr>
            <a:r>
              <a:rPr lang="en-US" dirty="0" smtClean="0"/>
              <a:t>                        </a:t>
            </a:r>
            <a:r>
              <a:rPr lang="en-US" b="1" dirty="0" smtClean="0"/>
              <a:t>serial </a:t>
            </a:r>
            <a:r>
              <a:rPr lang="en-US" dirty="0"/>
              <a:t>{ respond(</a:t>
            </a:r>
            <a:r>
              <a:rPr lang="en-US" dirty="0" err="1"/>
              <a:t>val</a:t>
            </a:r>
            <a:r>
              <a:rPr lang="en-US" dirty="0"/>
              <a:t> + val2); }</a:t>
            </a:r>
          </a:p>
          <a:p>
            <a:pPr marL="0" indent="0">
              <a:buNone/>
            </a:pPr>
            <a:r>
              <a:rPr lang="en-US" dirty="0" smtClean="0"/>
              <a:t>                    }</a:t>
            </a:r>
          </a:p>
          <a:p>
            <a:pPr marL="0" indent="0">
              <a:buNone/>
            </a:pPr>
            <a:r>
              <a:rPr lang="en-US" dirty="0" smtClean="0"/>
              <a:t>                };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b="1" dirty="0"/>
              <a:t>e</a:t>
            </a:r>
            <a:r>
              <a:rPr lang="en-US" b="1" dirty="0" smtClean="0"/>
              <a:t>ntry void </a:t>
            </a:r>
            <a:r>
              <a:rPr lang="en-US" dirty="0" smtClean="0"/>
              <a:t>response(</a:t>
            </a:r>
            <a:r>
              <a:rPr lang="en-US" dirty="0" err="1" smtClean="0"/>
              <a:t>int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};</a:t>
            </a:r>
          </a:p>
          <a:p>
            <a:pPr marL="0" indent="0">
              <a:buNone/>
            </a:pPr>
            <a:r>
              <a:rPr lang="en-US" dirty="0" smtClean="0"/>
              <a:t>        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A2B2-2E5A-EA46-98F7-94DEAC9D332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07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016"/>
            <a:ext cx="8229600" cy="5470712"/>
          </a:xfrm>
          <a:solidFill>
            <a:srgbClr val="CCD1D9"/>
          </a:solidFill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fib.decl.h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b="1" dirty="0"/>
              <a:t>#define </a:t>
            </a:r>
            <a:r>
              <a:rPr lang="en-US" dirty="0"/>
              <a:t>THRESHOLD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Main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 Main {</a:t>
            </a:r>
          </a:p>
          <a:p>
            <a:pPr marL="0" indent="0">
              <a:buNone/>
            </a:pPr>
            <a:r>
              <a:rPr lang="en-US" b="1" dirty="0"/>
              <a:t>public</a:t>
            </a:r>
            <a:r>
              <a:rPr lang="en-US" dirty="0"/>
              <a:t>: Main(</a:t>
            </a:r>
            <a:r>
              <a:rPr lang="en-US" dirty="0" err="1"/>
              <a:t>CkArgMsg</a:t>
            </a:r>
            <a:r>
              <a:rPr lang="en-US" dirty="0"/>
              <a:t>∗  m) { </a:t>
            </a:r>
            <a:r>
              <a:rPr lang="en-US" dirty="0" err="1"/>
              <a:t>CProxy</a:t>
            </a:r>
            <a:r>
              <a:rPr lang="en-US" dirty="0"/>
              <a:t>  Fib::</a:t>
            </a:r>
            <a:r>
              <a:rPr lang="en-US" dirty="0" err="1"/>
              <a:t>ckNew</a:t>
            </a:r>
            <a:r>
              <a:rPr lang="en-US" dirty="0"/>
              <a:t>(</a:t>
            </a:r>
            <a:r>
              <a:rPr lang="en-US" dirty="0" err="1"/>
              <a:t>atoi</a:t>
            </a:r>
            <a:r>
              <a:rPr lang="en-US" dirty="0"/>
              <a:t>(m−&gt;</a:t>
            </a:r>
            <a:r>
              <a:rPr lang="en-US" dirty="0" err="1"/>
              <a:t>argv</a:t>
            </a:r>
            <a:r>
              <a:rPr lang="en-US" dirty="0"/>
              <a:t>[1]), </a:t>
            </a:r>
            <a:r>
              <a:rPr lang="en-US" b="1" dirty="0"/>
              <a:t>true</a:t>
            </a:r>
            <a:r>
              <a:rPr lang="en-US" dirty="0"/>
              <a:t>, </a:t>
            </a:r>
            <a:r>
              <a:rPr lang="en-US" dirty="0" err="1"/>
              <a:t>CProxy</a:t>
            </a:r>
            <a:r>
              <a:rPr lang="en-US" dirty="0"/>
              <a:t>  Fib()); }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Fib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 Fib {</a:t>
            </a:r>
          </a:p>
          <a:p>
            <a:pPr marL="0" indent="0">
              <a:buNone/>
            </a:pPr>
            <a:r>
              <a:rPr lang="en-US" b="1" dirty="0"/>
              <a:t>public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    Fib  </a:t>
            </a:r>
            <a:r>
              <a:rPr lang="en-US" dirty="0"/>
              <a:t>SDAG  CODE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dirty="0" err="1" smtClean="0"/>
              <a:t>CProxy</a:t>
            </a:r>
            <a:r>
              <a:rPr lang="en-US" dirty="0" smtClean="0"/>
              <a:t>  </a:t>
            </a:r>
            <a:r>
              <a:rPr lang="en-US" dirty="0"/>
              <a:t>Fib parent; 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 err="1"/>
              <a:t>isRoot</a:t>
            </a:r>
            <a:r>
              <a:rPr lang="en-US" dirty="0" smtClean="0"/>
              <a:t>;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Fib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n, 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 err="1"/>
              <a:t>isRoot</a:t>
            </a:r>
            <a:r>
              <a:rPr lang="en-US" dirty="0"/>
              <a:t>  , </a:t>
            </a:r>
            <a:r>
              <a:rPr lang="en-US" dirty="0" err="1"/>
              <a:t>CProxy</a:t>
            </a:r>
            <a:r>
              <a:rPr lang="en-US" dirty="0"/>
              <a:t>  Fib parent  )</a:t>
            </a:r>
          </a:p>
          <a:p>
            <a:pPr marL="0" indent="0">
              <a:buNone/>
            </a:pPr>
            <a:r>
              <a:rPr lang="en-US" dirty="0" smtClean="0"/>
              <a:t>        : </a:t>
            </a:r>
            <a:r>
              <a:rPr lang="en-US" dirty="0"/>
              <a:t>parent(parent  ), </a:t>
            </a:r>
            <a:r>
              <a:rPr lang="en-US" dirty="0" err="1"/>
              <a:t>isRoot</a:t>
            </a:r>
            <a:r>
              <a:rPr lang="en-US" dirty="0"/>
              <a:t>(</a:t>
            </a:r>
            <a:r>
              <a:rPr lang="en-US" dirty="0" err="1"/>
              <a:t>isRoot</a:t>
            </a:r>
            <a:r>
              <a:rPr lang="en-US" dirty="0"/>
              <a:t>  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calc</a:t>
            </a:r>
            <a:r>
              <a:rPr lang="en-US" dirty="0"/>
              <a:t>(n);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seqFib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n) { </a:t>
            </a:r>
            <a:r>
              <a:rPr lang="en-US" b="1" dirty="0"/>
              <a:t>return </a:t>
            </a:r>
            <a:r>
              <a:rPr lang="en-US" dirty="0"/>
              <a:t>(n &lt; 2) ? n : </a:t>
            </a:r>
            <a:r>
              <a:rPr lang="en-US" dirty="0" err="1"/>
              <a:t>seqFib</a:t>
            </a:r>
            <a:r>
              <a:rPr lang="en-US" dirty="0"/>
              <a:t>(n − 1) + </a:t>
            </a:r>
            <a:r>
              <a:rPr lang="en-US" dirty="0" err="1"/>
              <a:t>seqFib</a:t>
            </a:r>
            <a:r>
              <a:rPr lang="en-US" dirty="0"/>
              <a:t>(n − 2);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void </a:t>
            </a:r>
            <a:r>
              <a:rPr lang="en-US" dirty="0"/>
              <a:t>respond(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val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if </a:t>
            </a:r>
            <a:r>
              <a:rPr lang="en-US" dirty="0"/>
              <a:t>(!</a:t>
            </a:r>
            <a:r>
              <a:rPr lang="en-US" dirty="0" err="1"/>
              <a:t>isRoot</a:t>
            </a:r>
            <a:r>
              <a:rPr lang="en-US" dirty="0"/>
              <a:t>)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{ </a:t>
            </a:r>
            <a:r>
              <a:rPr lang="en-US" dirty="0" err="1"/>
              <a:t>parent.response</a:t>
            </a:r>
            <a:r>
              <a:rPr lang="en-US" dirty="0"/>
              <a:t>(</a:t>
            </a:r>
            <a:r>
              <a:rPr lang="en-US" dirty="0" err="1"/>
              <a:t>val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b="1" dirty="0" smtClean="0"/>
              <a:t>delete </a:t>
            </a:r>
            <a:r>
              <a:rPr lang="en-US" b="1" dirty="0"/>
              <a:t>this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} </a:t>
            </a:r>
            <a:r>
              <a:rPr lang="en-US" dirty="0"/>
              <a:t>else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CkPrintf</a:t>
            </a:r>
            <a:r>
              <a:rPr lang="en-US" dirty="0"/>
              <a:t>(”Fibonacci number is: %d\n”, </a:t>
            </a:r>
            <a:r>
              <a:rPr lang="en-US" dirty="0" err="1"/>
              <a:t>val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#include </a:t>
            </a:r>
            <a:r>
              <a:rPr lang="en-US" dirty="0" smtClean="0"/>
              <a:t>“</a:t>
            </a:r>
            <a:r>
              <a:rPr lang="en-US" dirty="0" err="1" smtClean="0"/>
              <a:t>fib.def.h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67866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10" smtClean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smtClean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smtClean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smtClean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25" smtClean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5" smtClean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1170F-54D2-5E48-BEB2-3AD0D2B9BD4E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5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Globally-Visible </a:t>
            </a:r>
            <a:r>
              <a:rPr lang="en-US" dirty="0" smtClean="0"/>
              <a:t>Methods: Entry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99127"/>
            <a:ext cx="8229600" cy="2279095"/>
          </a:xfrm>
        </p:spPr>
        <p:txBody>
          <a:bodyPr>
            <a:normAutofit/>
          </a:bodyPr>
          <a:lstStyle/>
          <a:p>
            <a:r>
              <a:rPr lang="en-US" dirty="0"/>
              <a:t>How can objects communicate across address spaces?</a:t>
            </a:r>
          </a:p>
          <a:p>
            <a:pPr lvl="1"/>
            <a:r>
              <a:rPr lang="en-US" dirty="0" smtClean="0"/>
              <a:t>Just </a:t>
            </a:r>
            <a:r>
              <a:rPr lang="en-US" dirty="0"/>
              <a:t>like a sequential object-oriented language, an object’s reference </a:t>
            </a:r>
            <a:r>
              <a:rPr lang="en-US" dirty="0" smtClean="0"/>
              <a:t>is used </a:t>
            </a:r>
            <a:r>
              <a:rPr lang="en-US" dirty="0"/>
              <a:t>to invoke a method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the parallel space, this is a handle that is location transparent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method invocation becomes an act of communication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678939"/>
            <a:ext cx="9144000" cy="2081768"/>
          </a:xfrm>
          <a:prstGeom prst="rect">
            <a:avLst/>
          </a:prstGeom>
          <a:solidFill>
            <a:srgbClr val="99CCFF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57200" y="1994352"/>
            <a:ext cx="569153" cy="55232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241340" y="1994352"/>
            <a:ext cx="569153" cy="55232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331752" y="1994352"/>
            <a:ext cx="569153" cy="552325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743579" y="1937409"/>
            <a:ext cx="569153" cy="5523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455894" y="2953680"/>
            <a:ext cx="569153" cy="5523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478023" y="2822839"/>
            <a:ext cx="569153" cy="552325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682825" y="3089700"/>
            <a:ext cx="569153" cy="5523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8216470" y="2822839"/>
            <a:ext cx="569153" cy="55232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833597" y="1217275"/>
            <a:ext cx="3542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Parallel Address Space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cxnSp>
        <p:nvCxnSpPr>
          <p:cNvPr id="5" name="Straight Arrow Connector 4"/>
          <p:cNvCxnSpPr>
            <a:stCxn id="8" idx="2"/>
          </p:cNvCxnSpPr>
          <p:nvPr/>
        </p:nvCxnSpPr>
        <p:spPr>
          <a:xfrm flipH="1">
            <a:off x="1026353" y="2270515"/>
            <a:ext cx="1214987" cy="215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7" idx="5"/>
            <a:endCxn id="11" idx="1"/>
          </p:cNvCxnSpPr>
          <p:nvPr/>
        </p:nvCxnSpPr>
        <p:spPr>
          <a:xfrm>
            <a:off x="943002" y="2465791"/>
            <a:ext cx="596243" cy="5687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1" idx="6"/>
          </p:cNvCxnSpPr>
          <p:nvPr/>
        </p:nvCxnSpPr>
        <p:spPr>
          <a:xfrm flipV="1">
            <a:off x="2025047" y="2292083"/>
            <a:ext cx="2306705" cy="9377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2"/>
            <a:endCxn id="9" idx="6"/>
          </p:cNvCxnSpPr>
          <p:nvPr/>
        </p:nvCxnSpPr>
        <p:spPr>
          <a:xfrm flipH="1">
            <a:off x="4900905" y="2213572"/>
            <a:ext cx="1842674" cy="569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4" idx="1"/>
            <a:endCxn id="10" idx="5"/>
          </p:cNvCxnSpPr>
          <p:nvPr/>
        </p:nvCxnSpPr>
        <p:spPr>
          <a:xfrm flipH="1" flipV="1">
            <a:off x="7229381" y="2408848"/>
            <a:ext cx="1070440" cy="4948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2" idx="5"/>
            <a:endCxn id="13" idx="2"/>
          </p:cNvCxnSpPr>
          <p:nvPr/>
        </p:nvCxnSpPr>
        <p:spPr>
          <a:xfrm>
            <a:off x="3963825" y="3294278"/>
            <a:ext cx="1719000" cy="715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259092" y="1857648"/>
            <a:ext cx="7324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F.m4()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259092" y="2408848"/>
            <a:ext cx="771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B.m2()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111777" y="2101238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E.m3()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16579" y="1825075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E.m1()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688754" y="2269262"/>
            <a:ext cx="782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G.m2()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368751" y="2903725"/>
            <a:ext cx="782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H.m2()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5FA7-76E5-5C42-96A4-1F7331433C8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429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7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43661"/>
            <a:ext cx="8229600" cy="2733439"/>
          </a:xfrm>
        </p:spPr>
        <p:txBody>
          <a:bodyPr>
            <a:normAutofit lnSpcReduction="10000"/>
          </a:bodyPr>
          <a:lstStyle/>
          <a:p>
            <a:pPr marL="12700">
              <a:lnSpc>
                <a:spcPct val="110000"/>
              </a:lnSpc>
              <a:spcBef>
                <a:spcPts val="0"/>
              </a:spcBef>
            </a:pPr>
            <a:r>
              <a:rPr lang="en-US" sz="2800" dirty="0">
                <a:latin typeface="Times New Roman"/>
                <a:cs typeface="Times New Roman"/>
              </a:rPr>
              <a:t>Sequence:</a:t>
            </a: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myMethod1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u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5" dirty="0">
                <a:latin typeface="Times New Roman"/>
                <a:cs typeface="Times New Roman"/>
              </a:rPr>
              <a:t>on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25" dirty="0">
                <a:latin typeface="Times New Roman"/>
                <a:cs typeface="Times New Roman"/>
              </a:rPr>
              <a:t>ival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b</a:t>
            </a:r>
            <a:r>
              <a:rPr lang="en-US" sz="2000" spc="20" dirty="0">
                <a:latin typeface="Times New Roman"/>
                <a:cs typeface="Times New Roman"/>
              </a:rPr>
              <a:t>o</a:t>
            </a:r>
            <a:r>
              <a:rPr lang="en-US" sz="2000" spc="-15" dirty="0">
                <a:latin typeface="Times New Roman"/>
                <a:cs typeface="Times New Roman"/>
              </a:rPr>
              <a:t>dy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of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myMethod1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myMethod2</a:t>
            </a:r>
            <a:r>
              <a:rPr lang="en-US" sz="2000" spc="30" dirty="0">
                <a:latin typeface="Courier"/>
                <a:cs typeface="Courier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and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myMethod3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u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5" dirty="0">
                <a:latin typeface="Times New Roman"/>
                <a:cs typeface="Times New Roman"/>
              </a:rPr>
              <a:t>on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ar</a:t>
            </a:r>
            <a:r>
              <a:rPr lang="en-US" sz="2000" spc="-20" dirty="0">
                <a:latin typeface="Times New Roman"/>
                <a:cs typeface="Times New Roman"/>
              </a:rPr>
              <a:t>rival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of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b</a:t>
            </a:r>
            <a:r>
              <a:rPr lang="en-US" sz="2000" spc="25" dirty="0">
                <a:latin typeface="Times New Roman"/>
                <a:cs typeface="Times New Roman"/>
              </a:rPr>
              <a:t>oth,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80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execute </a:t>
            </a:r>
            <a:r>
              <a:rPr lang="en-US" sz="2000" i="1" spc="-80" dirty="0">
                <a:latin typeface="Courier"/>
                <a:cs typeface="Courier"/>
              </a:rPr>
              <a:t>/* </a:t>
            </a:r>
            <a:r>
              <a:rPr lang="en-US" sz="2000" i="1" spc="-80" dirty="0" err="1">
                <a:latin typeface="Courier"/>
                <a:cs typeface="Courier"/>
              </a:rPr>
              <a:t>sdag</a:t>
            </a:r>
            <a:r>
              <a:rPr lang="en-US" sz="2000" i="1" spc="-80" dirty="0">
                <a:latin typeface="Courier"/>
                <a:cs typeface="Courier"/>
              </a:rPr>
              <a:t> block1 */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myMethod4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u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5" dirty="0">
                <a:latin typeface="Times New Roman"/>
                <a:cs typeface="Times New Roman"/>
              </a:rPr>
              <a:t>on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25" dirty="0">
                <a:latin typeface="Times New Roman"/>
                <a:cs typeface="Times New Roman"/>
              </a:rPr>
              <a:t>ival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/* </a:t>
            </a:r>
            <a:r>
              <a:rPr lang="en-US" sz="2000" i="1" spc="-80" dirty="0" err="1">
                <a:latin typeface="Courier"/>
                <a:cs typeface="Courier"/>
              </a:rPr>
              <a:t>sdag</a:t>
            </a:r>
            <a:r>
              <a:rPr lang="en-US" sz="2000" i="1" spc="-80" dirty="0">
                <a:latin typeface="Courier"/>
                <a:cs typeface="Courier"/>
              </a:rPr>
              <a:t> block2 */</a:t>
            </a:r>
            <a:endParaRPr lang="en-US" sz="2000" i="1" dirty="0">
              <a:latin typeface="Courier"/>
              <a:cs typeface="Courier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800" dirty="0"/>
          </a:p>
          <a:p>
            <a:pPr marL="12700">
              <a:lnSpc>
                <a:spcPct val="110000"/>
              </a:lnSpc>
              <a:spcBef>
                <a:spcPts val="0"/>
              </a:spcBef>
            </a:pPr>
            <a:r>
              <a:rPr lang="en-US" sz="2800" dirty="0">
                <a:latin typeface="Times New Roman"/>
                <a:cs typeface="Times New Roman"/>
              </a:rPr>
              <a:t>Question: </a:t>
            </a:r>
            <a:r>
              <a:rPr lang="en-US" sz="2800" spc="-65" dirty="0">
                <a:latin typeface="Times New Roman"/>
                <a:cs typeface="Times New Roman"/>
              </a:rPr>
              <a:t> </a:t>
            </a:r>
            <a:r>
              <a:rPr lang="en-US" sz="2800" spc="-45" dirty="0">
                <a:latin typeface="Times New Roman"/>
                <a:cs typeface="Times New Roman"/>
              </a:rPr>
              <a:t>if </a:t>
            </a:r>
            <a:r>
              <a:rPr lang="en-US" sz="2800" spc="110" dirty="0">
                <a:latin typeface="Times New Roman"/>
                <a:cs typeface="Times New Roman"/>
              </a:rPr>
              <a:t> </a:t>
            </a:r>
            <a:r>
              <a:rPr lang="en-US" sz="2800" i="1" spc="-95" dirty="0">
                <a:latin typeface="Courier"/>
                <a:cs typeface="Courier"/>
              </a:rPr>
              <a:t>myMethod4</a:t>
            </a:r>
            <a:r>
              <a:rPr lang="en-US" sz="2800" spc="-95" dirty="0">
                <a:latin typeface="Courier"/>
                <a:cs typeface="Courier"/>
              </a:rPr>
              <a:t> </a:t>
            </a:r>
            <a:r>
              <a:rPr lang="en-US" sz="2800" dirty="0">
                <a:latin typeface="Times New Roman"/>
                <a:cs typeface="Times New Roman"/>
              </a:rPr>
              <a:t>a</a:t>
            </a:r>
            <a:r>
              <a:rPr lang="en-US" sz="2800" spc="-20" dirty="0">
                <a:latin typeface="Times New Roman"/>
                <a:cs typeface="Times New Roman"/>
              </a:rPr>
              <a:t>rrives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-5" dirty="0">
                <a:latin typeface="Times New Roman"/>
                <a:cs typeface="Times New Roman"/>
              </a:rPr>
              <a:t>first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20" dirty="0">
                <a:latin typeface="Times New Roman"/>
                <a:cs typeface="Times New Roman"/>
              </a:rPr>
              <a:t>what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-50" dirty="0">
                <a:latin typeface="Times New Roman"/>
                <a:cs typeface="Times New Roman"/>
              </a:rPr>
              <a:t>will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5" dirty="0">
                <a:latin typeface="Times New Roman"/>
                <a:cs typeface="Times New Roman"/>
              </a:rPr>
              <a:t>h</a:t>
            </a:r>
            <a:r>
              <a:rPr lang="en-US" sz="2800" spc="15" dirty="0">
                <a:latin typeface="Times New Roman"/>
                <a:cs typeface="Times New Roman"/>
              </a:rPr>
              <a:t>ap</a:t>
            </a:r>
            <a:r>
              <a:rPr lang="en-US" sz="2800" spc="45" dirty="0">
                <a:latin typeface="Times New Roman"/>
                <a:cs typeface="Times New Roman"/>
              </a:rPr>
              <a:t>p</a:t>
            </a:r>
            <a:r>
              <a:rPr lang="en-US" sz="2800" spc="10" dirty="0">
                <a:latin typeface="Times New Roman"/>
                <a:cs typeface="Times New Roman"/>
              </a:rPr>
              <a:t>en?</a:t>
            </a:r>
            <a:endParaRPr lang="en-US" sz="2800" dirty="0">
              <a:latin typeface="Times New Roman"/>
              <a:cs typeface="Times New Roman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725267"/>
            <a:ext cx="8229600" cy="1618394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myMethod1(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param1,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param2)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myMethod2(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param3),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        myMethod3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size,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arr</a:t>
            </a:r>
            <a:r>
              <a:rPr lang="en-US" spc="10" dirty="0">
                <a:latin typeface="Times New Roman"/>
                <a:cs typeface="Times New Roman"/>
              </a:rPr>
              <a:t>[size]) /∗ </a:t>
            </a:r>
            <a:r>
              <a:rPr lang="en-US" spc="10" dirty="0" err="1">
                <a:latin typeface="Times New Roman"/>
                <a:cs typeface="Times New Roman"/>
              </a:rPr>
              <a:t>sdag</a:t>
            </a:r>
            <a:r>
              <a:rPr lang="en-US" spc="10" dirty="0">
                <a:latin typeface="Times New Roman"/>
                <a:cs typeface="Times New Roman"/>
              </a:rPr>
              <a:t>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myMethod4(</a:t>
            </a:r>
            <a:r>
              <a:rPr lang="en-US" spc="10" dirty="0" err="1">
                <a:latin typeface="Times New Roman"/>
                <a:cs typeface="Times New Roman"/>
              </a:rPr>
              <a:t>bool</a:t>
            </a:r>
            <a:r>
              <a:rPr lang="en-US" spc="10" dirty="0">
                <a:latin typeface="Times New Roman"/>
                <a:cs typeface="Times New Roman"/>
              </a:rPr>
              <a:t> param4) /∗ </a:t>
            </a:r>
            <a:r>
              <a:rPr lang="en-US" spc="10" dirty="0" err="1">
                <a:latin typeface="Times New Roman"/>
                <a:cs typeface="Times New Roman"/>
              </a:rPr>
              <a:t>sdag</a:t>
            </a:r>
            <a:r>
              <a:rPr lang="en-US" spc="10" dirty="0">
                <a:latin typeface="Times New Roman"/>
                <a:cs typeface="Times New Roman"/>
              </a:rPr>
              <a:t> block2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207114"/>
            <a:ext cx="8229600" cy="5181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en-US" sz="2800" spc="20" dirty="0" smtClean="0">
                <a:latin typeface="Times New Roman"/>
                <a:cs typeface="Times New Roman"/>
              </a:rPr>
              <a:t>What is the sequence?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12DED-CA11-874A-AADE-C9EEBF212C9B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8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2114176"/>
          </a:xfrm>
        </p:spPr>
        <p:txBody>
          <a:bodyPr/>
          <a:lstStyle/>
          <a:p>
            <a:pPr marL="12700">
              <a:lnSpc>
                <a:spcPct val="100000"/>
              </a:lnSpc>
            </a:pPr>
            <a:r>
              <a:rPr lang="en-US" spc="20" dirty="0">
                <a:latin typeface="Times New Roman"/>
                <a:cs typeface="Times New Roman"/>
              </a:rPr>
              <a:t>The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i="1" spc="-95" dirty="0">
                <a:latin typeface="Courier"/>
                <a:cs typeface="Courier"/>
              </a:rPr>
              <a:t>when</a:t>
            </a:r>
            <a:r>
              <a:rPr lang="en-US" spc="-95" dirty="0">
                <a:latin typeface="Courier"/>
                <a:cs typeface="Courier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clause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can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95" dirty="0">
                <a:latin typeface="Times New Roman"/>
                <a:cs typeface="Times New Roman"/>
              </a:rPr>
              <a:t>w</a:t>
            </a:r>
            <a:r>
              <a:rPr lang="en-US" spc="25" dirty="0">
                <a:latin typeface="Times New Roman"/>
                <a:cs typeface="Times New Roman"/>
              </a:rPr>
              <a:t>ait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on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certain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</a:p>
          <a:p>
            <a:pPr marL="12700" marR="12700" indent="0">
              <a:lnSpc>
                <a:spcPct val="102600"/>
              </a:lnSpc>
              <a:spcBef>
                <a:spcPts val="300"/>
              </a:spcBef>
            </a:pPr>
            <a:r>
              <a:rPr lang="en-US" spc="-55" dirty="0" smtClean="0">
                <a:latin typeface="Times New Roman"/>
                <a:cs typeface="Times New Roman"/>
              </a:rPr>
              <a:t> If</a:t>
            </a:r>
            <a:r>
              <a:rPr lang="en-US" spc="85" dirty="0" smtClean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30" dirty="0">
                <a:latin typeface="Times New Roman"/>
                <a:cs typeface="Times New Roman"/>
              </a:rPr>
              <a:t>is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</a:t>
            </a:r>
            <a:r>
              <a:rPr lang="en-US" spc="30" dirty="0">
                <a:latin typeface="Times New Roman"/>
                <a:cs typeface="Times New Roman"/>
              </a:rPr>
              <a:t>p</a:t>
            </a:r>
            <a:r>
              <a:rPr lang="en-US" spc="-25" dirty="0">
                <a:latin typeface="Times New Roman"/>
                <a:cs typeface="Times New Roman"/>
              </a:rPr>
              <a:t>ecified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i="1" spc="-95" dirty="0">
                <a:latin typeface="Courier"/>
                <a:cs typeface="Courier"/>
              </a:rPr>
              <a:t>when</a:t>
            </a:r>
            <a:r>
              <a:rPr lang="en-US" spc="-365" dirty="0">
                <a:latin typeface="Courier"/>
                <a:cs typeface="Courier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,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the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first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p</a:t>
            </a:r>
            <a:r>
              <a:rPr lang="en-US" spc="-15" dirty="0">
                <a:latin typeface="Times New Roman"/>
                <a:cs typeface="Times New Roman"/>
              </a:rPr>
              <a:t>a</a:t>
            </a:r>
            <a:r>
              <a:rPr lang="en-US" spc="15" dirty="0">
                <a:latin typeface="Times New Roman"/>
                <a:cs typeface="Times New Roman"/>
              </a:rPr>
              <a:t>rameter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 </a:t>
            </a:r>
            <a:r>
              <a:rPr lang="en-US" spc="30" dirty="0">
                <a:latin typeface="Times New Roman"/>
                <a:cs typeface="Times New Roman"/>
              </a:rPr>
              <a:t>the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i="1" spc="-95" dirty="0">
                <a:latin typeface="Courier"/>
                <a:cs typeface="Courier"/>
              </a:rPr>
              <a:t>when</a:t>
            </a:r>
            <a:r>
              <a:rPr lang="en-US" spc="-95" dirty="0">
                <a:latin typeface="Courier"/>
                <a:cs typeface="Courier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must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t</a:t>
            </a:r>
            <a:r>
              <a:rPr lang="en-US" spc="5" dirty="0">
                <a:latin typeface="Times New Roman"/>
                <a:cs typeface="Times New Roman"/>
              </a:rPr>
              <a:t>h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</a:p>
          <a:p>
            <a:pPr marL="12700" marR="120650" indent="0">
              <a:lnSpc>
                <a:spcPct val="102600"/>
              </a:lnSpc>
              <a:spcBef>
                <a:spcPts val="300"/>
              </a:spcBef>
            </a:pPr>
            <a:r>
              <a:rPr lang="en-US" spc="5" dirty="0" smtClean="0">
                <a:latin typeface="Times New Roman"/>
                <a:cs typeface="Times New Roman"/>
              </a:rPr>
              <a:t> Semantic</a:t>
            </a:r>
            <a:r>
              <a:rPr lang="en-US" spc="5" dirty="0">
                <a:latin typeface="Times New Roman"/>
                <a:cs typeface="Times New Roman"/>
              </a:rPr>
              <a:t>: </a:t>
            </a:r>
            <a:r>
              <a:rPr lang="en-US" spc="-6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the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i="1" spc="-95" dirty="0">
                <a:latin typeface="Courier"/>
                <a:cs typeface="Courier"/>
              </a:rPr>
              <a:t>when</a:t>
            </a:r>
            <a:r>
              <a:rPr lang="en-US" spc="-95" dirty="0">
                <a:latin typeface="Courier"/>
                <a:cs typeface="Courier"/>
              </a:rPr>
              <a:t> </a:t>
            </a:r>
            <a:r>
              <a:rPr lang="en-US" spc="-50" dirty="0">
                <a:latin typeface="Times New Roman"/>
                <a:cs typeface="Times New Roman"/>
              </a:rPr>
              <a:t>will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“bl</a:t>
            </a:r>
            <a:r>
              <a:rPr lang="en-US" spc="35" dirty="0">
                <a:latin typeface="Times New Roman"/>
                <a:cs typeface="Times New Roman"/>
              </a:rPr>
              <a:t>o</a:t>
            </a:r>
            <a:r>
              <a:rPr lang="en-US" spc="10" dirty="0">
                <a:latin typeface="Times New Roman"/>
                <a:cs typeface="Times New Roman"/>
              </a:rPr>
              <a:t>ck”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until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message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</a:t>
            </a:r>
            <a:r>
              <a:rPr lang="en-US" spc="-20" dirty="0">
                <a:latin typeface="Times New Roman"/>
                <a:cs typeface="Times New Roman"/>
              </a:rPr>
              <a:t>rrives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with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that</a:t>
            </a:r>
            <a:r>
              <a:rPr lang="en-US" spc="35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7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257175"/>
            <a:ext cx="8229600" cy="2704353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method1[100](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ref, 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param1)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</a:t>
            </a:r>
            <a:r>
              <a:rPr lang="en-US" i="1" spc="10" dirty="0" smtClean="0">
                <a:latin typeface="Times New Roman"/>
                <a:cs typeface="Times New Roman"/>
              </a:rPr>
              <a:t>/</a:t>
            </a:r>
            <a:r>
              <a:rPr lang="en-US" i="1" spc="10" dirty="0">
                <a:latin typeface="Times New Roman"/>
                <a:cs typeface="Times New Roman"/>
              </a:rPr>
              <a:t>∗ </a:t>
            </a:r>
            <a:r>
              <a:rPr lang="en-US" i="1" spc="10" dirty="0" err="1">
                <a:latin typeface="Times New Roman"/>
                <a:cs typeface="Times New Roman"/>
              </a:rPr>
              <a:t>sdag</a:t>
            </a:r>
            <a:r>
              <a:rPr lang="en-US" i="1" spc="10" dirty="0">
                <a:latin typeface="Times New Roman"/>
                <a:cs typeface="Times New Roman"/>
              </a:rPr>
              <a:t> block ∗/</a:t>
            </a:r>
          </a:p>
          <a:p>
            <a:pPr marL="0" indent="0">
              <a:spcBef>
                <a:spcPts val="484"/>
              </a:spcBef>
              <a:buNone/>
            </a:pP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proxy.method1</a:t>
            </a:r>
            <a:r>
              <a:rPr lang="en-US" spc="10" dirty="0">
                <a:latin typeface="Times New Roman"/>
                <a:cs typeface="Times New Roman"/>
              </a:rPr>
              <a:t>(200, </a:t>
            </a:r>
            <a:r>
              <a:rPr lang="en-US" b="1" spc="10" dirty="0">
                <a:latin typeface="Times New Roman"/>
                <a:cs typeface="Times New Roman"/>
              </a:rPr>
              <a:t>false</a:t>
            </a:r>
            <a:r>
              <a:rPr lang="en-US" spc="10" dirty="0">
                <a:latin typeface="Times New Roman"/>
                <a:cs typeface="Times New Roman"/>
              </a:rPr>
              <a:t>); </a:t>
            </a:r>
            <a:r>
              <a:rPr lang="en-US" i="1" spc="10" dirty="0">
                <a:latin typeface="Times New Roman"/>
                <a:cs typeface="Times New Roman"/>
              </a:rPr>
              <a:t>/∗ will not be delivered to the when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proxy.method1</a:t>
            </a:r>
            <a:r>
              <a:rPr lang="en-US" spc="10" dirty="0">
                <a:latin typeface="Times New Roman"/>
                <a:cs typeface="Times New Roman"/>
              </a:rPr>
              <a:t>(100, </a:t>
            </a:r>
            <a:r>
              <a:rPr lang="en-US" b="1" spc="10" dirty="0">
                <a:latin typeface="Times New Roman"/>
                <a:cs typeface="Times New Roman"/>
              </a:rPr>
              <a:t>true</a:t>
            </a:r>
            <a:r>
              <a:rPr lang="en-US" spc="10" dirty="0">
                <a:latin typeface="Times New Roman"/>
                <a:cs typeface="Times New Roman"/>
              </a:rPr>
              <a:t>); </a:t>
            </a:r>
            <a:r>
              <a:rPr lang="en-US" i="1" spc="10" dirty="0">
                <a:latin typeface="Times New Roman"/>
                <a:cs typeface="Times New Roman"/>
              </a:rPr>
              <a:t>/∗ will be delivered to the when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774C7-BB42-AD47-9DFE-C2F15F5B505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9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if-then-else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940050"/>
            <a:ext cx="8229600" cy="2460437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if 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spc="10" dirty="0" err="1">
                <a:latin typeface="Times New Roman"/>
                <a:cs typeface="Times New Roman"/>
              </a:rPr>
              <a:t>thisIndex.x</a:t>
            </a:r>
            <a:r>
              <a:rPr lang="en-US" spc="10" dirty="0">
                <a:latin typeface="Times New Roman"/>
                <a:cs typeface="Times New Roman"/>
              </a:rPr>
              <a:t> == 10)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method1[block](</a:t>
            </a:r>
            <a:r>
              <a:rPr lang="en-US" spc="10" dirty="0" err="1">
                <a:latin typeface="Times New Roman"/>
                <a:cs typeface="Times New Roman"/>
              </a:rPr>
              <a:t>int</a:t>
            </a:r>
            <a:r>
              <a:rPr lang="en-US" spc="10" dirty="0">
                <a:latin typeface="Times New Roman"/>
                <a:cs typeface="Times New Roman"/>
              </a:rPr>
              <a:t> ref, </a:t>
            </a:r>
            <a:r>
              <a:rPr lang="en-US" spc="10" dirty="0" err="1">
                <a:latin typeface="Times New Roman"/>
                <a:cs typeface="Times New Roman"/>
              </a:rPr>
              <a:t>bool</a:t>
            </a: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someVal</a:t>
            </a:r>
            <a:r>
              <a:rPr lang="en-US" spc="10" dirty="0">
                <a:latin typeface="Times New Roman"/>
                <a:cs typeface="Times New Roman"/>
              </a:rPr>
              <a:t>) </a:t>
            </a:r>
            <a:r>
              <a:rPr lang="en-US" i="1" spc="10" dirty="0">
                <a:latin typeface="Times New Roman"/>
                <a:cs typeface="Times New Roman"/>
              </a:rPr>
              <a:t>/∗ code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 </a:t>
            </a:r>
            <a:r>
              <a:rPr lang="en-US" spc="10" dirty="0">
                <a:latin typeface="Times New Roman"/>
                <a:cs typeface="Times New Roman"/>
              </a:rPr>
              <a:t>else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method2(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payload) </a:t>
            </a:r>
            <a:r>
              <a:rPr lang="en-US" b="1" spc="10" dirty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 </a:t>
            </a:r>
            <a:r>
              <a:rPr lang="en-US" i="1" spc="10" dirty="0" smtClean="0">
                <a:latin typeface="Times New Roman"/>
                <a:cs typeface="Times New Roman"/>
              </a:rPr>
              <a:t>/</a:t>
            </a:r>
            <a:r>
              <a:rPr lang="en-US" i="1" spc="10" dirty="0">
                <a:latin typeface="Times New Roman"/>
                <a:cs typeface="Times New Roman"/>
              </a:rPr>
              <a:t>/... some C++ code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713422"/>
            <a:ext cx="8229600" cy="1222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3200" spc="20" dirty="0">
                <a:latin typeface="Times New Roman"/>
                <a:cs typeface="Times New Roman"/>
              </a:rPr>
              <a:t>The </a:t>
            </a:r>
            <a:r>
              <a:rPr lang="en-US" sz="3200" spc="110" dirty="0">
                <a:latin typeface="Times New Roman"/>
                <a:cs typeface="Times New Roman"/>
              </a:rPr>
              <a:t> </a:t>
            </a:r>
            <a:r>
              <a:rPr lang="en-US" sz="3200" i="1" spc="-95" dirty="0">
                <a:latin typeface="Courier"/>
                <a:cs typeface="Courier"/>
              </a:rPr>
              <a:t>if-then-else </a:t>
            </a:r>
            <a:r>
              <a:rPr lang="en-US" sz="3200" spc="15" dirty="0">
                <a:latin typeface="Times New Roman"/>
                <a:cs typeface="Times New Roman"/>
              </a:rPr>
              <a:t>construct:</a:t>
            </a:r>
            <a:endParaRPr lang="en-US" sz="3200" dirty="0">
              <a:latin typeface="Times New Roman"/>
              <a:cs typeface="Times New Roman"/>
            </a:endParaRPr>
          </a:p>
          <a:p>
            <a:pPr marL="36068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pc="10" dirty="0">
                <a:latin typeface="Times New Roman"/>
                <a:cs typeface="Times New Roman"/>
              </a:rPr>
              <a:t>Same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as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the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</a:t>
            </a:r>
            <a:r>
              <a:rPr lang="en-US" spc="-15" dirty="0">
                <a:latin typeface="Times New Roman"/>
                <a:cs typeface="Times New Roman"/>
              </a:rPr>
              <a:t>ypical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35" dirty="0">
                <a:latin typeface="Times New Roman"/>
                <a:cs typeface="Times New Roman"/>
              </a:rPr>
              <a:t>C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if-then-else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semantics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and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syntax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C6E8-BD3C-E24F-ABCE-A0069012B33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9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</a:t>
            </a:r>
            <a:r>
              <a:rPr lang="en-US" sz="2200" i="1" dirty="0" smtClean="0">
                <a:latin typeface="Courier"/>
                <a:cs typeface="Courier"/>
              </a:rPr>
              <a:t> for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486958"/>
            <a:ext cx="8229600" cy="2073307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for 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 = 0; 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 &lt; </a:t>
            </a:r>
            <a:r>
              <a:rPr lang="en-US" spc="10" dirty="0" err="1">
                <a:latin typeface="Times New Roman"/>
                <a:cs typeface="Times New Roman"/>
              </a:rPr>
              <a:t>maxIter</a:t>
            </a:r>
            <a:r>
              <a:rPr lang="en-US" spc="10" dirty="0">
                <a:latin typeface="Times New Roman"/>
                <a:cs typeface="Times New Roman"/>
              </a:rPr>
              <a:t>; ++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 err="1">
                <a:latin typeface="Times New Roman"/>
                <a:cs typeface="Times New Roman"/>
              </a:rPr>
              <a:t>recvLeft</a:t>
            </a:r>
            <a:r>
              <a:rPr lang="en-US" spc="10" dirty="0">
                <a:latin typeface="Times New Roman"/>
                <a:cs typeface="Times New Roman"/>
              </a:rPr>
              <a:t>[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num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>
                <a:latin typeface="Times New Roman"/>
                <a:cs typeface="Times New Roman"/>
              </a:rPr>
              <a:t>double </a:t>
            </a:r>
            <a:r>
              <a:rPr lang="en-US" spc="10" dirty="0">
                <a:latin typeface="Times New Roman"/>
                <a:cs typeface="Times New Roman"/>
              </a:rPr>
              <a:t>data[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])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computeKernel</a:t>
            </a:r>
            <a:r>
              <a:rPr lang="en-US" spc="10" dirty="0">
                <a:latin typeface="Times New Roman"/>
                <a:cs typeface="Times New Roman"/>
              </a:rPr>
              <a:t>(LEFT, data);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 err="1">
                <a:latin typeface="Times New Roman"/>
                <a:cs typeface="Times New Roman"/>
              </a:rPr>
              <a:t>recvRight</a:t>
            </a:r>
            <a:r>
              <a:rPr lang="en-US" spc="10" dirty="0">
                <a:latin typeface="Times New Roman"/>
                <a:cs typeface="Times New Roman"/>
              </a:rPr>
              <a:t>[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num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>
                <a:latin typeface="Times New Roman"/>
                <a:cs typeface="Times New Roman"/>
              </a:rPr>
              <a:t>double </a:t>
            </a:r>
            <a:r>
              <a:rPr lang="en-US" spc="10" dirty="0">
                <a:latin typeface="Times New Roman"/>
                <a:cs typeface="Times New Roman"/>
              </a:rPr>
              <a:t>data[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])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computeKernel</a:t>
            </a:r>
            <a:r>
              <a:rPr lang="en-US" spc="10" dirty="0">
                <a:latin typeface="Times New Roman"/>
                <a:cs typeface="Times New Roman"/>
              </a:rPr>
              <a:t>(RIGHT, data);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252298"/>
            <a:ext cx="8229600" cy="122229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3200" spc="20" dirty="0">
                <a:latin typeface="Times New Roman"/>
                <a:cs typeface="Times New Roman"/>
              </a:rPr>
              <a:t>The </a:t>
            </a:r>
            <a:r>
              <a:rPr lang="en-US" sz="3200" spc="110" dirty="0">
                <a:latin typeface="Times New Roman"/>
                <a:cs typeface="Times New Roman"/>
              </a:rPr>
              <a:t> </a:t>
            </a:r>
            <a:r>
              <a:rPr lang="en-US" sz="3200" i="1" spc="-95" dirty="0" smtClean="0">
                <a:latin typeface="Courier"/>
                <a:cs typeface="Courier"/>
              </a:rPr>
              <a:t>for </a:t>
            </a:r>
            <a:r>
              <a:rPr lang="en-US" sz="3200" spc="15" dirty="0" smtClean="0">
                <a:latin typeface="Times New Roman"/>
                <a:cs typeface="Times New Roman"/>
              </a:rPr>
              <a:t>construct</a:t>
            </a:r>
            <a:r>
              <a:rPr lang="en-US" sz="3200" spc="15" dirty="0">
                <a:latin typeface="Times New Roman"/>
                <a:cs typeface="Times New Roman"/>
              </a:rPr>
              <a:t>:</a:t>
            </a:r>
            <a:endParaRPr lang="en-US" sz="3200" dirty="0">
              <a:latin typeface="Times New Roman"/>
              <a:cs typeface="Times New Roman"/>
            </a:endParaRPr>
          </a:p>
          <a:p>
            <a:pPr marL="36068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pc="10" dirty="0" smtClean="0">
                <a:latin typeface="Times New Roman"/>
                <a:cs typeface="Times New Roman"/>
              </a:rPr>
              <a:t>Defines a sequenced </a:t>
            </a:r>
            <a:r>
              <a:rPr lang="en-US" i="1" spc="10" dirty="0" smtClean="0">
                <a:latin typeface="Courier"/>
                <a:cs typeface="Courier"/>
              </a:rPr>
              <a:t>for</a:t>
            </a:r>
            <a:r>
              <a:rPr lang="en-US" spc="10" dirty="0" smtClean="0">
                <a:latin typeface="Times New Roman"/>
                <a:cs typeface="Times New Roman"/>
              </a:rPr>
              <a:t> loop (like a sequential C for loop)</a:t>
            </a:r>
          </a:p>
          <a:p>
            <a:pPr marL="36068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pc="10" dirty="0" smtClean="0">
                <a:latin typeface="Times New Roman"/>
                <a:cs typeface="Times New Roman"/>
              </a:rPr>
              <a:t>Once the body for the </a:t>
            </a:r>
            <a:r>
              <a:rPr lang="en-US" i="1" spc="10" dirty="0" err="1" smtClean="0">
                <a:latin typeface="Times New Roman"/>
                <a:cs typeface="Times New Roman"/>
              </a:rPr>
              <a:t>i</a:t>
            </a:r>
            <a:r>
              <a:rPr lang="en-US" spc="10" dirty="0" err="1" smtClean="0">
                <a:latin typeface="Times New Roman"/>
                <a:cs typeface="Times New Roman"/>
              </a:rPr>
              <a:t>th</a:t>
            </a:r>
            <a:r>
              <a:rPr lang="en-US" spc="10" dirty="0" smtClean="0">
                <a:latin typeface="Times New Roman"/>
                <a:cs typeface="Times New Roman"/>
              </a:rPr>
              <a:t> iteration completes, the </a:t>
            </a:r>
            <a:r>
              <a:rPr lang="en-US" i="1" spc="10" dirty="0" err="1" smtClean="0">
                <a:latin typeface="Times New Roman"/>
                <a:cs typeface="Times New Roman"/>
              </a:rPr>
              <a:t>i</a:t>
            </a:r>
            <a:r>
              <a:rPr lang="en-US" spc="10" dirty="0" smtClean="0">
                <a:latin typeface="Times New Roman"/>
                <a:cs typeface="Times New Roman"/>
              </a:rPr>
              <a:t> + 1 iteration is started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4560265"/>
            <a:ext cx="8229600" cy="662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2800" i="1" spc="20" dirty="0" err="1" smtClean="0">
                <a:latin typeface="Courier"/>
                <a:cs typeface="Courier"/>
              </a:rPr>
              <a:t>iter</a:t>
            </a:r>
            <a:r>
              <a:rPr lang="en-US" sz="2800" spc="20" dirty="0" smtClean="0">
                <a:latin typeface="Times New Roman"/>
                <a:cs typeface="Times New Roman"/>
              </a:rPr>
              <a:t> must be defined in the class as a member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5197425"/>
            <a:ext cx="8229600" cy="1059551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class </a:t>
            </a:r>
            <a:r>
              <a:rPr lang="en-US" spc="10" dirty="0">
                <a:latin typeface="Times New Roman"/>
                <a:cs typeface="Times New Roman"/>
              </a:rPr>
              <a:t>Foo : </a:t>
            </a:r>
            <a:r>
              <a:rPr lang="en-US" b="1" spc="10" dirty="0">
                <a:latin typeface="Times New Roman"/>
                <a:cs typeface="Times New Roman"/>
              </a:rPr>
              <a:t>public </a:t>
            </a:r>
            <a:r>
              <a:rPr lang="en-US" spc="10" dirty="0" err="1">
                <a:latin typeface="Times New Roman"/>
                <a:cs typeface="Times New Roman"/>
              </a:rPr>
              <a:t>CBase</a:t>
            </a:r>
            <a:r>
              <a:rPr lang="en-US" spc="10" dirty="0">
                <a:latin typeface="Times New Roman"/>
                <a:cs typeface="Times New Roman"/>
              </a:rPr>
              <a:t> Foo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public</a:t>
            </a:r>
            <a:r>
              <a:rPr lang="en-US" spc="10" dirty="0">
                <a:latin typeface="Times New Roman"/>
                <a:cs typeface="Times New Roman"/>
              </a:rPr>
              <a:t>: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r>
              <a:rPr lang="en-US" spc="10" dirty="0">
                <a:latin typeface="Times New Roman"/>
                <a:cs typeface="Times New Roman"/>
              </a:rPr>
              <a:t>;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D1EF0-2EB2-654F-80FC-FFD486F49012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9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while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421117"/>
            <a:ext cx="8229600" cy="3752221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while 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spc="10" dirty="0" err="1">
                <a:latin typeface="Times New Roman"/>
                <a:cs typeface="Times New Roman"/>
              </a:rPr>
              <a:t>i</a:t>
            </a:r>
            <a:r>
              <a:rPr lang="en-US" spc="10" dirty="0">
                <a:latin typeface="Times New Roman"/>
                <a:cs typeface="Times New Roman"/>
              </a:rPr>
              <a:t> &lt; </a:t>
            </a:r>
            <a:r>
              <a:rPr lang="en-US" spc="10" dirty="0" err="1">
                <a:latin typeface="Times New Roman"/>
                <a:cs typeface="Times New Roman"/>
              </a:rPr>
              <a:t>numNeighbors</a:t>
            </a:r>
            <a:r>
              <a:rPr lang="en-US" spc="10" dirty="0">
                <a:latin typeface="Times New Roman"/>
                <a:cs typeface="Times New Roman"/>
              </a:rPr>
              <a:t>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 err="1">
                <a:latin typeface="Times New Roman"/>
                <a:cs typeface="Times New Roman"/>
              </a:rPr>
              <a:t>recvData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>
                <a:latin typeface="Times New Roman"/>
                <a:cs typeface="Times New Roman"/>
              </a:rPr>
              <a:t>double </a:t>
            </a:r>
            <a:r>
              <a:rPr lang="en-US" spc="10" dirty="0">
                <a:latin typeface="Times New Roman"/>
                <a:cs typeface="Times New Roman"/>
              </a:rPr>
              <a:t>data[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])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     </a:t>
            </a:r>
            <a:r>
              <a:rPr lang="en-US" i="1" spc="10" dirty="0" smtClean="0">
                <a:latin typeface="Times New Roman"/>
                <a:cs typeface="Times New Roman"/>
              </a:rPr>
              <a:t>/</a:t>
            </a:r>
            <a:r>
              <a:rPr lang="en-US" i="1" spc="10" dirty="0">
                <a:latin typeface="Times New Roman"/>
                <a:cs typeface="Times New Roman"/>
              </a:rPr>
              <a:t>∗ do something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method1() </a:t>
            </a:r>
            <a:r>
              <a:rPr lang="en-US" i="1" spc="10" dirty="0">
                <a:latin typeface="Times New Roman"/>
                <a:cs typeface="Times New Roman"/>
              </a:rPr>
              <a:t>/∗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method2() </a:t>
            </a:r>
            <a:r>
              <a:rPr lang="en-US" i="1" spc="10" dirty="0">
                <a:latin typeface="Times New Roman"/>
                <a:cs typeface="Times New Roman"/>
              </a:rPr>
              <a:t>/∗ block2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i</a:t>
            </a:r>
            <a:r>
              <a:rPr lang="en-US" spc="10" dirty="0">
                <a:latin typeface="Times New Roman"/>
                <a:cs typeface="Times New Roman"/>
              </a:rPr>
              <a:t>++;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98823"/>
            <a:ext cx="8229600" cy="122229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3200" spc="20" dirty="0">
                <a:latin typeface="Times New Roman"/>
                <a:cs typeface="Times New Roman"/>
              </a:rPr>
              <a:t>The </a:t>
            </a:r>
            <a:r>
              <a:rPr lang="en-US" sz="3200" spc="110" dirty="0">
                <a:latin typeface="Times New Roman"/>
                <a:cs typeface="Times New Roman"/>
              </a:rPr>
              <a:t> </a:t>
            </a:r>
            <a:r>
              <a:rPr lang="en-US" sz="3200" i="1" spc="-95" dirty="0" smtClean="0">
                <a:latin typeface="Courier"/>
                <a:cs typeface="Courier"/>
              </a:rPr>
              <a:t>while </a:t>
            </a:r>
            <a:r>
              <a:rPr lang="en-US" sz="3200" spc="15" dirty="0">
                <a:latin typeface="Times New Roman"/>
                <a:cs typeface="Times New Roman"/>
              </a:rPr>
              <a:t>construct:</a:t>
            </a:r>
            <a:endParaRPr lang="en-US" sz="3200" dirty="0">
              <a:latin typeface="Times New Roman"/>
              <a:cs typeface="Times New Roman"/>
            </a:endParaRPr>
          </a:p>
          <a:p>
            <a:pPr marL="323850" indent="-171450">
              <a:lnSpc>
                <a:spcPct val="100000"/>
              </a:lnSpc>
              <a:spcBef>
                <a:spcPts val="285"/>
              </a:spcBef>
              <a:buFont typeface="Wingdings" charset="2"/>
              <a:buChar char="Ø"/>
            </a:pPr>
            <a:r>
              <a:rPr lang="en-US" spc="-15" dirty="0">
                <a:latin typeface="Times New Roman"/>
                <a:cs typeface="Times New Roman"/>
              </a:rPr>
              <a:t>Defines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sequenced  </a:t>
            </a:r>
            <a:r>
              <a:rPr lang="en-US" spc="-114" dirty="0">
                <a:latin typeface="Times New Roman"/>
                <a:cs typeface="Times New Roman"/>
              </a:rPr>
              <a:t> </a:t>
            </a:r>
            <a:r>
              <a:rPr lang="en-US" i="1" spc="-80" dirty="0">
                <a:latin typeface="Courier"/>
                <a:cs typeface="Courier"/>
              </a:rPr>
              <a:t>while</a:t>
            </a:r>
            <a:r>
              <a:rPr lang="en-US" spc="30" dirty="0">
                <a:latin typeface="Courier"/>
                <a:cs typeface="Courier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l</a:t>
            </a:r>
            <a:r>
              <a:rPr lang="en-US" spc="-5" dirty="0">
                <a:latin typeface="Times New Roman"/>
                <a:cs typeface="Times New Roman"/>
              </a:rPr>
              <a:t>o</a:t>
            </a:r>
            <a:r>
              <a:rPr lang="en-US" spc="5" dirty="0">
                <a:latin typeface="Times New Roman"/>
                <a:cs typeface="Times New Roman"/>
              </a:rPr>
              <a:t>op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(li</a:t>
            </a:r>
            <a:r>
              <a:rPr lang="en-US" spc="-40" dirty="0">
                <a:latin typeface="Times New Roman"/>
                <a:cs typeface="Times New Roman"/>
              </a:rPr>
              <a:t>k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sequential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35" dirty="0">
                <a:latin typeface="Times New Roman"/>
                <a:cs typeface="Times New Roman"/>
              </a:rPr>
              <a:t>C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25" dirty="0">
                <a:latin typeface="Times New Roman"/>
                <a:cs typeface="Times New Roman"/>
              </a:rPr>
              <a:t>while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l</a:t>
            </a:r>
            <a:r>
              <a:rPr lang="en-US" spc="-5" dirty="0">
                <a:latin typeface="Times New Roman"/>
                <a:cs typeface="Times New Roman"/>
              </a:rPr>
              <a:t>o</a:t>
            </a:r>
            <a:r>
              <a:rPr lang="en-US" spc="15" dirty="0">
                <a:latin typeface="Times New Roman"/>
                <a:cs typeface="Times New Roman"/>
              </a:rPr>
              <a:t>op)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71C86-5730-9A4F-8DFF-6C11A2568F8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3339353"/>
          </a:xfrm>
        </p:spPr>
        <p:txBody>
          <a:bodyPr>
            <a:normAutofit fontScale="85000" lnSpcReduction="10000"/>
          </a:bodyPr>
          <a:lstStyle/>
          <a:p>
            <a:pPr marL="320040">
              <a:spcBef>
                <a:spcPts val="0"/>
              </a:spcBef>
            </a:pPr>
            <a:r>
              <a:rPr lang="en-US" sz="3000" spc="20" dirty="0">
                <a:latin typeface="Times New Roman"/>
                <a:cs typeface="Times New Roman"/>
              </a:rPr>
              <a:t>The </a:t>
            </a:r>
            <a:r>
              <a:rPr lang="en-US" sz="3000" spc="110" dirty="0">
                <a:latin typeface="Times New Roman"/>
                <a:cs typeface="Times New Roman"/>
              </a:rPr>
              <a:t> </a:t>
            </a:r>
            <a:r>
              <a:rPr lang="en-US" sz="3000" spc="-95" dirty="0">
                <a:latin typeface="Courier"/>
                <a:cs typeface="Courier"/>
              </a:rPr>
              <a:t>overlap </a:t>
            </a:r>
            <a:r>
              <a:rPr lang="en-US" sz="3000" spc="15" dirty="0">
                <a:latin typeface="Times New Roman"/>
                <a:cs typeface="Times New Roman"/>
              </a:rPr>
              <a:t>construct:</a:t>
            </a:r>
            <a:endParaRPr lang="en-US" sz="3000" dirty="0">
              <a:latin typeface="Times New Roman"/>
              <a:cs typeface="Times New Roman"/>
            </a:endParaRP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25" dirty="0">
                <a:latin typeface="Times New Roman"/>
                <a:cs typeface="Times New Roman"/>
              </a:rPr>
              <a:t>By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default,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Structured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Dagger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defines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sequence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that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30" dirty="0">
                <a:latin typeface="Times New Roman"/>
                <a:cs typeface="Times New Roman"/>
              </a:rPr>
              <a:t>is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25" dirty="0">
                <a:latin typeface="Times New Roman"/>
                <a:cs typeface="Times New Roman"/>
              </a:rPr>
              <a:t>foll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spc="-75" dirty="0">
                <a:latin typeface="Times New Roman"/>
                <a:cs typeface="Times New Roman"/>
              </a:rPr>
              <a:t>w</a:t>
            </a:r>
            <a:r>
              <a:rPr lang="en-US" dirty="0">
                <a:latin typeface="Times New Roman"/>
                <a:cs typeface="Times New Roman"/>
              </a:rPr>
              <a:t>ed </a:t>
            </a:r>
            <a:r>
              <a:rPr lang="en-US" spc="-5" dirty="0" smtClean="0">
                <a:latin typeface="Times New Roman"/>
                <a:cs typeface="Times New Roman"/>
              </a:rPr>
              <a:t>sequentially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80" dirty="0">
                <a:latin typeface="Courier"/>
                <a:cs typeface="Courier"/>
              </a:rPr>
              <a:t>overlap</a:t>
            </a:r>
            <a:r>
              <a:rPr lang="en-US" spc="30" dirty="0">
                <a:latin typeface="Courier"/>
                <a:cs typeface="Courier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all</a:t>
            </a:r>
            <a:r>
              <a:rPr lang="en-US" spc="-50" dirty="0">
                <a:latin typeface="Times New Roman"/>
                <a:cs typeface="Times New Roman"/>
              </a:rPr>
              <a:t>o</a:t>
            </a:r>
            <a:r>
              <a:rPr lang="en-US" spc="-30" dirty="0">
                <a:latin typeface="Times New Roman"/>
                <a:cs typeface="Times New Roman"/>
              </a:rPr>
              <a:t>ws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multiple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inde</a:t>
            </a:r>
            <a:r>
              <a:rPr lang="en-US" spc="30" dirty="0">
                <a:latin typeface="Times New Roman"/>
                <a:cs typeface="Times New Roman"/>
              </a:rPr>
              <a:t>p</a:t>
            </a:r>
            <a:r>
              <a:rPr lang="en-US" spc="15" dirty="0">
                <a:latin typeface="Times New Roman"/>
                <a:cs typeface="Times New Roman"/>
              </a:rPr>
              <a:t>endent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clauses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5" dirty="0">
                <a:latin typeface="Times New Roman"/>
                <a:cs typeface="Times New Roman"/>
              </a:rPr>
              <a:t>to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execute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an</a:t>
            </a:r>
            <a:r>
              <a:rPr lang="en-US" spc="-45" dirty="0">
                <a:latin typeface="Times New Roman"/>
                <a:cs typeface="Times New Roman"/>
              </a:rPr>
              <a:t>y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35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rder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30" dirty="0" smtClean="0">
                <a:latin typeface="Times New Roman"/>
                <a:cs typeface="Times New Roman"/>
              </a:rPr>
              <a:t>Any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15" dirty="0" smtClean="0">
                <a:latin typeface="Times New Roman"/>
                <a:cs typeface="Times New Roman"/>
              </a:rPr>
              <a:t>constructs</a:t>
            </a:r>
            <a:r>
              <a:rPr lang="en-US" spc="85" dirty="0" smtClean="0">
                <a:latin typeface="Times New Roman"/>
                <a:cs typeface="Times New Roman"/>
              </a:rPr>
              <a:t> </a:t>
            </a:r>
            <a:r>
              <a:rPr lang="en-US" spc="-20" dirty="0" smtClean="0">
                <a:latin typeface="Times New Roman"/>
                <a:cs typeface="Times New Roman"/>
              </a:rPr>
              <a:t>in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25" dirty="0" smtClean="0">
                <a:latin typeface="Times New Roman"/>
                <a:cs typeface="Times New Roman"/>
              </a:rPr>
              <a:t>the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35" dirty="0" smtClean="0">
                <a:latin typeface="Times New Roman"/>
                <a:cs typeface="Times New Roman"/>
              </a:rPr>
              <a:t>b</a:t>
            </a:r>
            <a:r>
              <a:rPr lang="en-US" spc="20" dirty="0" smtClean="0">
                <a:latin typeface="Times New Roman"/>
                <a:cs typeface="Times New Roman"/>
              </a:rPr>
              <a:t>o</a:t>
            </a:r>
            <a:r>
              <a:rPr lang="en-US" spc="-15" dirty="0" smtClean="0">
                <a:latin typeface="Times New Roman"/>
                <a:cs typeface="Times New Roman"/>
              </a:rPr>
              <a:t>dy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-20" dirty="0" smtClean="0">
                <a:latin typeface="Times New Roman"/>
                <a:cs typeface="Times New Roman"/>
              </a:rPr>
              <a:t>of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20" dirty="0" smtClean="0">
                <a:latin typeface="Times New Roman"/>
                <a:cs typeface="Times New Roman"/>
              </a:rPr>
              <a:t>an  </a:t>
            </a:r>
            <a:r>
              <a:rPr lang="en-US" spc="-120" dirty="0" smtClean="0">
                <a:latin typeface="Times New Roman"/>
                <a:cs typeface="Times New Roman"/>
              </a:rPr>
              <a:t> </a:t>
            </a:r>
            <a:r>
              <a:rPr lang="en-US" spc="-80" dirty="0" smtClean="0">
                <a:latin typeface="Courier"/>
                <a:cs typeface="Courier"/>
              </a:rPr>
              <a:t>overlap</a:t>
            </a:r>
            <a:r>
              <a:rPr lang="en-US" spc="30" dirty="0" smtClean="0">
                <a:latin typeface="Courier"/>
                <a:cs typeface="Courier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can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hap</a:t>
            </a:r>
            <a:r>
              <a:rPr lang="en-US" spc="45" dirty="0" smtClean="0">
                <a:latin typeface="Times New Roman"/>
                <a:cs typeface="Times New Roman"/>
              </a:rPr>
              <a:t>p</a:t>
            </a:r>
            <a:r>
              <a:rPr lang="en-US" dirty="0" smtClean="0">
                <a:latin typeface="Times New Roman"/>
                <a:cs typeface="Times New Roman"/>
              </a:rPr>
              <a:t>en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-20" dirty="0" smtClean="0">
                <a:latin typeface="Times New Roman"/>
                <a:cs typeface="Times New Roman"/>
              </a:rPr>
              <a:t>in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20" dirty="0" smtClean="0">
                <a:latin typeface="Times New Roman"/>
                <a:cs typeface="Times New Roman"/>
              </a:rPr>
              <a:t>an</a:t>
            </a:r>
            <a:r>
              <a:rPr lang="en-US" spc="-45" dirty="0" smtClean="0">
                <a:latin typeface="Times New Roman"/>
                <a:cs typeface="Times New Roman"/>
              </a:rPr>
              <a:t>y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-35" dirty="0" smtClean="0">
                <a:latin typeface="Times New Roman"/>
                <a:cs typeface="Times New Roman"/>
              </a:rPr>
              <a:t>o</a:t>
            </a:r>
            <a:r>
              <a:rPr lang="en-US" dirty="0" smtClean="0">
                <a:latin typeface="Times New Roman"/>
                <a:cs typeface="Times New Roman"/>
              </a:rPr>
              <a:t>rder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25" dirty="0">
                <a:latin typeface="Times New Roman"/>
                <a:cs typeface="Times New Roman"/>
              </a:rPr>
              <a:t>An  </a:t>
            </a:r>
            <a:r>
              <a:rPr lang="en-US" spc="-120" dirty="0">
                <a:latin typeface="Times New Roman"/>
                <a:cs typeface="Times New Roman"/>
              </a:rPr>
              <a:t> </a:t>
            </a:r>
            <a:r>
              <a:rPr lang="en-US" spc="-80" dirty="0">
                <a:latin typeface="Courier"/>
                <a:cs typeface="Courier"/>
              </a:rPr>
              <a:t>overlap</a:t>
            </a:r>
            <a:r>
              <a:rPr lang="en-US" spc="30" dirty="0">
                <a:latin typeface="Courier"/>
                <a:cs typeface="Courier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finishes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sequence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when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a</a:t>
            </a:r>
            <a:r>
              <a:rPr lang="en-US" spc="-45" dirty="0">
                <a:latin typeface="Times New Roman"/>
                <a:cs typeface="Times New Roman"/>
              </a:rPr>
              <a:t>ll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the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statements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it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are executed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dirty="0" smtClean="0">
                <a:latin typeface="Times New Roman"/>
                <a:cs typeface="Times New Roman"/>
              </a:rPr>
              <a:t>Syntax </a:t>
            </a:r>
            <a:r>
              <a:rPr lang="en-US" spc="-80" dirty="0">
                <a:latin typeface="Courier"/>
                <a:cs typeface="Courier"/>
              </a:rPr>
              <a:t>overlap </a:t>
            </a:r>
            <a:r>
              <a:rPr lang="en-US" spc="95" dirty="0">
                <a:latin typeface="Times New Roman"/>
                <a:cs typeface="Times New Roman"/>
              </a:rPr>
              <a:t>{</a:t>
            </a:r>
            <a:r>
              <a:rPr lang="en-US" i="1" spc="95" dirty="0">
                <a:latin typeface="Times New Roman"/>
                <a:cs typeface="Times New Roman"/>
              </a:rPr>
              <a:t> </a:t>
            </a:r>
            <a:r>
              <a:rPr lang="en-US" i="1" spc="20" dirty="0">
                <a:latin typeface="Times New Roman"/>
                <a:cs typeface="Times New Roman"/>
              </a:rPr>
              <a:t> </a:t>
            </a:r>
            <a:r>
              <a:rPr lang="en-US" spc="-80" dirty="0">
                <a:latin typeface="Courier"/>
                <a:cs typeface="Courier"/>
              </a:rPr>
              <a:t>/* </a:t>
            </a:r>
            <a:r>
              <a:rPr lang="en-US" spc="-80" dirty="0" err="1">
                <a:latin typeface="Courier"/>
                <a:cs typeface="Courier"/>
              </a:rPr>
              <a:t>sdag</a:t>
            </a:r>
            <a:r>
              <a:rPr lang="en-US" spc="-80" dirty="0">
                <a:latin typeface="Courier"/>
                <a:cs typeface="Courier"/>
              </a:rPr>
              <a:t> constructs */ </a:t>
            </a:r>
            <a:r>
              <a:rPr lang="en-US" spc="95" dirty="0" smtClean="0">
                <a:latin typeface="Times New Roman"/>
                <a:cs typeface="Times New Roman"/>
              </a:rPr>
              <a:t>}</a:t>
            </a:r>
            <a:endParaRPr lang="en-US" dirty="0">
              <a:latin typeface="Times New Roman"/>
              <a:cs typeface="Times New Roman"/>
            </a:endParaRPr>
          </a:p>
          <a:p>
            <a:pPr marL="459740" marR="12700" indent="0">
              <a:spcBef>
                <a:spcPts val="0"/>
              </a:spcBef>
              <a:buNone/>
            </a:pPr>
            <a:endParaRPr lang="en-US" dirty="0" smtClean="0">
              <a:latin typeface="Times New Roman"/>
              <a:cs typeface="Times New Roman"/>
            </a:endParaRPr>
          </a:p>
          <a:p>
            <a:pPr marL="459740" marR="12700" indent="0">
              <a:spcBef>
                <a:spcPts val="0"/>
              </a:spcBef>
              <a:buNone/>
            </a:pPr>
            <a:r>
              <a:rPr lang="en-US" sz="2600" dirty="0" smtClean="0">
                <a:latin typeface="Times New Roman"/>
                <a:cs typeface="Times New Roman"/>
              </a:rPr>
              <a:t>What are the possible execution sequences?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001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overlap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332942"/>
            <a:ext cx="8229600" cy="2032000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70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block1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overlap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block2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entryMethod1[100](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ref </a:t>
            </a:r>
            <a:r>
              <a:rPr lang="en-US" spc="10" dirty="0" err="1">
                <a:latin typeface="Times New Roman"/>
                <a:cs typeface="Times New Roman"/>
              </a:rPr>
              <a:t>num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param1) </a:t>
            </a:r>
            <a:r>
              <a:rPr lang="en-US" i="1" spc="10" dirty="0">
                <a:latin typeface="Times New Roman"/>
                <a:cs typeface="Times New Roman"/>
              </a:rPr>
              <a:t>/∗ block3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entryMethod2(</a:t>
            </a:r>
            <a:r>
              <a:rPr lang="en-US" b="1" spc="10" dirty="0">
                <a:latin typeface="Times New Roman"/>
                <a:cs typeface="Times New Roman"/>
              </a:rPr>
              <a:t>char </a:t>
            </a:r>
            <a:r>
              <a:rPr lang="en-US" spc="10" dirty="0" err="1">
                <a:latin typeface="Times New Roman"/>
                <a:cs typeface="Times New Roman"/>
              </a:rPr>
              <a:t>myChar</a:t>
            </a:r>
            <a:r>
              <a:rPr lang="en-US" spc="10" dirty="0">
                <a:latin typeface="Times New Roman"/>
                <a:cs typeface="Times New Roman"/>
              </a:rPr>
              <a:t>) </a:t>
            </a:r>
            <a:r>
              <a:rPr lang="en-US" i="1" spc="10" dirty="0">
                <a:latin typeface="Times New Roman"/>
                <a:cs typeface="Times New Roman"/>
              </a:rPr>
              <a:t>/∗ block4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block5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C79A4-7AED-7F42-8FDB-9C60F0C27FD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99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Illustration of a long “overlap”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2474928"/>
            <a:ext cx="4772213" cy="1923283"/>
          </a:xfrm>
        </p:spPr>
        <p:txBody>
          <a:bodyPr>
            <a:normAutofit/>
          </a:bodyPr>
          <a:lstStyle/>
          <a:p>
            <a:pPr marL="12700" marR="12700">
              <a:spcBef>
                <a:spcPts val="0"/>
              </a:spcBef>
            </a:pPr>
            <a:r>
              <a:rPr lang="en-US" sz="2300" spc="-5" dirty="0">
                <a:latin typeface="Times New Roman"/>
                <a:cs typeface="Times New Roman"/>
              </a:rPr>
              <a:t>Overlap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15" dirty="0">
                <a:latin typeface="Times New Roman"/>
                <a:cs typeface="Times New Roman"/>
              </a:rPr>
              <a:t>can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40" dirty="0">
                <a:latin typeface="Times New Roman"/>
                <a:cs typeface="Times New Roman"/>
              </a:rPr>
              <a:t>b</a:t>
            </a:r>
            <a:r>
              <a:rPr lang="en-US" sz="2300" spc="-5" dirty="0">
                <a:latin typeface="Times New Roman"/>
                <a:cs typeface="Times New Roman"/>
              </a:rPr>
              <a:t>e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dirty="0">
                <a:latin typeface="Times New Roman"/>
                <a:cs typeface="Times New Roman"/>
              </a:rPr>
              <a:t>used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35" dirty="0">
                <a:latin typeface="Times New Roman"/>
                <a:cs typeface="Times New Roman"/>
              </a:rPr>
              <a:t>to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spc="25" dirty="0">
                <a:latin typeface="Times New Roman"/>
                <a:cs typeface="Times New Roman"/>
              </a:rPr>
              <a:t>get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5" dirty="0">
                <a:latin typeface="Times New Roman"/>
                <a:cs typeface="Times New Roman"/>
              </a:rPr>
              <a:t>back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-10" dirty="0">
                <a:latin typeface="Times New Roman"/>
                <a:cs typeface="Times New Roman"/>
              </a:rPr>
              <a:t>some</a:t>
            </a:r>
            <a:r>
              <a:rPr lang="en-US" sz="2300" spc="-5" dirty="0">
                <a:latin typeface="Times New Roman"/>
                <a:cs typeface="Times New Roman"/>
              </a:rPr>
              <a:t> </a:t>
            </a:r>
            <a:r>
              <a:rPr lang="en-US" sz="2300" spc="-25" dirty="0">
                <a:latin typeface="Times New Roman"/>
                <a:cs typeface="Times New Roman"/>
              </a:rPr>
              <a:t>of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spc="30" dirty="0">
                <a:latin typeface="Times New Roman"/>
                <a:cs typeface="Times New Roman"/>
              </a:rPr>
              <a:t>the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-5" dirty="0">
                <a:latin typeface="Times New Roman"/>
                <a:cs typeface="Times New Roman"/>
              </a:rPr>
              <a:t>asynchrony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-5" dirty="0">
                <a:latin typeface="Times New Roman"/>
                <a:cs typeface="Times New Roman"/>
              </a:rPr>
              <a:t>within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30" dirty="0">
                <a:latin typeface="Times New Roman"/>
                <a:cs typeface="Times New Roman"/>
              </a:rPr>
              <a:t>a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spc="-5" dirty="0" err="1">
                <a:latin typeface="Times New Roman"/>
                <a:cs typeface="Times New Roman"/>
              </a:rPr>
              <a:t>c</a:t>
            </a:r>
            <a:r>
              <a:rPr lang="en-US" sz="2300" spc="20" dirty="0" err="1">
                <a:latin typeface="Times New Roman"/>
                <a:cs typeface="Times New Roman"/>
              </a:rPr>
              <a:t>h</a:t>
            </a:r>
            <a:r>
              <a:rPr lang="en-US" sz="2300" spc="-15" dirty="0" err="1">
                <a:latin typeface="Times New Roman"/>
                <a:cs typeface="Times New Roman"/>
              </a:rPr>
              <a:t>a</a:t>
            </a:r>
            <a:r>
              <a:rPr lang="en-US" sz="2300" dirty="0" err="1">
                <a:latin typeface="Times New Roman"/>
                <a:cs typeface="Times New Roman"/>
              </a:rPr>
              <a:t>re</a:t>
            </a:r>
            <a:endParaRPr lang="en-US" sz="23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25" dirty="0">
                <a:latin typeface="Times New Roman"/>
                <a:cs typeface="Times New Roman"/>
              </a:rPr>
              <a:t>But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it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30" dirty="0">
                <a:latin typeface="Times New Roman"/>
                <a:cs typeface="Times New Roman"/>
              </a:rPr>
              <a:t>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constrained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marR="555625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dirty="0">
                <a:latin typeface="Times New Roman"/>
                <a:cs typeface="Times New Roman"/>
              </a:rPr>
              <a:t>Ma</a:t>
            </a:r>
            <a:r>
              <a:rPr lang="en-US" sz="1800" spc="-30" dirty="0">
                <a:latin typeface="Times New Roman"/>
                <a:cs typeface="Times New Roman"/>
              </a:rPr>
              <a:t>k</a:t>
            </a:r>
            <a:r>
              <a:rPr lang="en-US" sz="1800" spc="-5" dirty="0">
                <a:latin typeface="Times New Roman"/>
                <a:cs typeface="Times New Roman"/>
              </a:rPr>
              <a:t>es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f</a:t>
            </a:r>
            <a:r>
              <a:rPr lang="en-US" sz="1800" spc="-50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</a:t>
            </a:r>
            <a:r>
              <a:rPr lang="en-US" sz="1800" spc="-30" dirty="0">
                <a:latin typeface="Times New Roman"/>
                <a:cs typeface="Times New Roman"/>
              </a:rPr>
              <a:t>o</a:t>
            </a:r>
            <a:r>
              <a:rPr lang="en-US" sz="1800" dirty="0">
                <a:latin typeface="Times New Roman"/>
                <a:cs typeface="Times New Roman"/>
              </a:rPr>
              <a:t>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disciplined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rogramming,</a:t>
            </a:r>
          </a:p>
          <a:p>
            <a:pPr marL="525779" indent="-285750">
              <a:spcBef>
                <a:spcPts val="0"/>
              </a:spcBef>
              <a:buFont typeface="Wingdings" charset="2"/>
              <a:buChar char=""/>
            </a:pPr>
            <a:r>
              <a:rPr lang="en-US" sz="1600" spc="10" dirty="0" smtClean="0">
                <a:latin typeface="Times New Roman"/>
                <a:cs typeface="Times New Roman"/>
              </a:rPr>
              <a:t>with</a:t>
            </a:r>
            <a:r>
              <a:rPr lang="en-US" sz="1600" spc="80" dirty="0" smtClean="0">
                <a:latin typeface="Times New Roman"/>
                <a:cs typeface="Times New Roman"/>
              </a:rPr>
              <a:t> </a:t>
            </a:r>
            <a:r>
              <a:rPr lang="en-US" sz="1600" spc="-15" dirty="0">
                <a:latin typeface="Times New Roman"/>
                <a:cs typeface="Times New Roman"/>
              </a:rPr>
              <a:t>fe</a:t>
            </a:r>
            <a:r>
              <a:rPr lang="en-US" sz="1600" spc="-50" dirty="0">
                <a:latin typeface="Times New Roman"/>
                <a:cs typeface="Times New Roman"/>
              </a:rPr>
              <a:t>w</a:t>
            </a:r>
            <a:r>
              <a:rPr lang="en-US" sz="1600" spc="10" dirty="0">
                <a:latin typeface="Times New Roman"/>
                <a:cs typeface="Times New Roman"/>
              </a:rPr>
              <a:t>er</a:t>
            </a:r>
            <a:r>
              <a:rPr lang="en-US" sz="1600" spc="80" dirty="0">
                <a:latin typeface="Times New Roman"/>
                <a:cs typeface="Times New Roman"/>
              </a:rPr>
              <a:t> </a:t>
            </a:r>
            <a:r>
              <a:rPr lang="en-US" sz="1600" spc="15" dirty="0">
                <a:latin typeface="Times New Roman"/>
                <a:cs typeface="Times New Roman"/>
              </a:rPr>
              <a:t>race</a:t>
            </a:r>
            <a:r>
              <a:rPr lang="en-US" sz="1600" spc="80" dirty="0">
                <a:latin typeface="Times New Roman"/>
                <a:cs typeface="Times New Roman"/>
              </a:rPr>
              <a:t> </a:t>
            </a:r>
            <a:r>
              <a:rPr lang="en-US" sz="1600" spc="10" dirty="0" smtClean="0">
                <a:latin typeface="Times New Roman"/>
                <a:cs typeface="Times New Roman"/>
              </a:rPr>
              <a:t>conditions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" name="object 27"/>
          <p:cNvSpPr>
            <a:spLocks noChangeAspect="1"/>
          </p:cNvSpPr>
          <p:nvPr/>
        </p:nvSpPr>
        <p:spPr>
          <a:xfrm>
            <a:off x="5229412" y="856830"/>
            <a:ext cx="3457388" cy="51648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06CF4-0FD8-484C-93EC-0AF340E9BF60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3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88352"/>
            <a:ext cx="8229600" cy="1942354"/>
          </a:xfrm>
        </p:spPr>
        <p:txBody>
          <a:bodyPr>
            <a:normAutofit/>
          </a:bodyPr>
          <a:lstStyle/>
          <a:p>
            <a:pPr marL="12700">
              <a:lnSpc>
                <a:spcPct val="110000"/>
              </a:lnSpc>
              <a:spcBef>
                <a:spcPts val="0"/>
              </a:spcBef>
            </a:pPr>
            <a:r>
              <a:rPr lang="en-US" sz="2000" spc="20" dirty="0">
                <a:latin typeface="Times New Roman"/>
                <a:cs typeface="Times New Roman"/>
              </a:rPr>
              <a:t>The </a:t>
            </a:r>
            <a:r>
              <a:rPr lang="en-US" sz="2000" spc="110" dirty="0">
                <a:latin typeface="Times New Roman"/>
                <a:cs typeface="Times New Roman"/>
              </a:rPr>
              <a:t> </a:t>
            </a:r>
            <a:r>
              <a:rPr lang="en-US" sz="2000" i="1" spc="-95" dirty="0" err="1">
                <a:latin typeface="Courier"/>
                <a:cs typeface="Courier"/>
              </a:rPr>
              <a:t>forall</a:t>
            </a:r>
            <a:r>
              <a:rPr lang="en-US" sz="2000" spc="-95" dirty="0">
                <a:latin typeface="Courier"/>
                <a:cs typeface="Courier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construct:</a:t>
            </a:r>
            <a:endParaRPr lang="en-US" sz="2000" dirty="0">
              <a:latin typeface="Times New Roman"/>
              <a:cs typeface="Times New Roman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dirty="0">
                <a:latin typeface="Times New Roman"/>
                <a:cs typeface="Times New Roman"/>
              </a:rPr>
              <a:t>Has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“do-all”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semantics: </a:t>
            </a:r>
            <a:r>
              <a:rPr lang="en-US" sz="2000" spc="-55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iterations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m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-45" dirty="0">
                <a:latin typeface="Times New Roman"/>
                <a:cs typeface="Times New Roman"/>
              </a:rPr>
              <a:t>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20" dirty="0">
                <a:latin typeface="Times New Roman"/>
                <a:cs typeface="Times New Roman"/>
              </a:rPr>
              <a:t>an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any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35" dirty="0">
                <a:latin typeface="Times New Roman"/>
                <a:cs typeface="Times New Roman"/>
              </a:rPr>
              <a:t>o</a:t>
            </a:r>
            <a:r>
              <a:rPr lang="en-US" sz="2000" dirty="0">
                <a:latin typeface="Times New Roman"/>
                <a:cs typeface="Times New Roman"/>
              </a:rPr>
              <a:t>rder</a:t>
            </a: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dirty="0">
                <a:latin typeface="Times New Roman"/>
                <a:cs typeface="Times New Roman"/>
              </a:rPr>
              <a:t>Syntax: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  <a:tabLst>
                <a:tab pos="1841500" algn="l"/>
              </a:tabLst>
            </a:pPr>
            <a:r>
              <a:rPr lang="en-US" sz="2000" spc="-80" dirty="0" smtClean="0">
                <a:latin typeface="Courier"/>
                <a:cs typeface="Courier"/>
              </a:rPr>
              <a:t>  </a:t>
            </a:r>
            <a:r>
              <a:rPr lang="en-US" sz="2000" i="1" spc="-80" dirty="0" err="1" smtClean="0">
                <a:latin typeface="Courier"/>
                <a:cs typeface="Courier"/>
              </a:rPr>
              <a:t>forall</a:t>
            </a:r>
            <a:r>
              <a:rPr lang="en-US" sz="2000" i="1" spc="-80" dirty="0" smtClean="0">
                <a:latin typeface="Courier"/>
                <a:cs typeface="Courier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[&lt;</a:t>
            </a:r>
            <a:r>
              <a:rPr lang="en-US" sz="2000" i="1" spc="-80" dirty="0" err="1">
                <a:latin typeface="Courier"/>
                <a:cs typeface="Courier"/>
              </a:rPr>
              <a:t>ident</a:t>
            </a:r>
            <a:r>
              <a:rPr lang="en-US" sz="2000" i="1" spc="-80" dirty="0">
                <a:latin typeface="Courier"/>
                <a:cs typeface="Courier"/>
              </a:rPr>
              <a:t>&gt;] (&lt;min&gt; :	&lt;max&gt;, &lt;stride&gt;) &lt;body&gt;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25" dirty="0">
                <a:latin typeface="Times New Roman"/>
                <a:cs typeface="Times New Roman"/>
              </a:rPr>
              <a:t>The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range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from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&lt;min&gt;</a:t>
            </a:r>
            <a:r>
              <a:rPr lang="en-US" sz="2000" i="1" spc="30" dirty="0">
                <a:latin typeface="Courier"/>
                <a:cs typeface="Courier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&lt;max&gt;</a:t>
            </a:r>
            <a:r>
              <a:rPr lang="en-US" sz="2000" i="1" spc="30" dirty="0">
                <a:latin typeface="Courier"/>
                <a:cs typeface="Courier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inclusive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001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err="1" smtClean="0">
                <a:latin typeface="Courier"/>
                <a:cs typeface="Courier"/>
              </a:rPr>
              <a:t>forall</a:t>
            </a:r>
            <a:r>
              <a:rPr lang="en-US" sz="2200" i="1" dirty="0" smtClean="0">
                <a:latin typeface="Courier"/>
                <a:cs typeface="Courier"/>
              </a:rPr>
              <a:t>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660588"/>
            <a:ext cx="8229600" cy="1180352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err="1" smtClean="0">
                <a:latin typeface="Times New Roman"/>
                <a:cs typeface="Times New Roman"/>
              </a:rPr>
              <a:t>forall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[block] (0 : </a:t>
            </a:r>
            <a:r>
              <a:rPr lang="en-US" spc="10" dirty="0" err="1">
                <a:latin typeface="Times New Roman"/>
                <a:cs typeface="Times New Roman"/>
              </a:rPr>
              <a:t>numBlocks</a:t>
            </a:r>
            <a:r>
              <a:rPr lang="en-US" spc="10" dirty="0">
                <a:latin typeface="Times New Roman"/>
                <a:cs typeface="Times New Roman"/>
              </a:rPr>
              <a:t> − 1, 1)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    when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method1[block](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spc="10" dirty="0">
                <a:latin typeface="Times New Roman"/>
                <a:cs typeface="Times New Roman"/>
              </a:rPr>
              <a:t> ref, 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someVal</a:t>
            </a:r>
            <a:r>
              <a:rPr lang="en-US" spc="10" dirty="0">
                <a:latin typeface="Times New Roman"/>
                <a:cs typeface="Times New Roman"/>
              </a:rPr>
              <a:t>) </a:t>
            </a:r>
            <a:r>
              <a:rPr lang="en-US" i="1" spc="10" dirty="0">
                <a:latin typeface="Times New Roman"/>
                <a:cs typeface="Times New Roman"/>
              </a:rPr>
              <a:t>/∗ code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57200" y="4982879"/>
            <a:ext cx="8229600" cy="62006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tabLst>
                <a:tab pos="3175635" algn="l"/>
              </a:tabLst>
            </a:pPr>
            <a:r>
              <a:rPr lang="en-US" sz="4000" spc="-15" dirty="0">
                <a:latin typeface="Times New Roman"/>
                <a:cs typeface="Times New Roman"/>
              </a:rPr>
              <a:t>Assume </a:t>
            </a:r>
            <a:r>
              <a:rPr lang="en-US" sz="4000" spc="114" dirty="0">
                <a:latin typeface="Times New Roman"/>
                <a:cs typeface="Times New Roman"/>
              </a:rPr>
              <a:t> </a:t>
            </a:r>
            <a:r>
              <a:rPr lang="en-US" sz="4000" i="1" spc="-95" dirty="0">
                <a:latin typeface="Courier"/>
                <a:cs typeface="Courier"/>
              </a:rPr>
              <a:t>block</a:t>
            </a:r>
            <a:r>
              <a:rPr lang="en-US" sz="4000" spc="-95" dirty="0">
                <a:latin typeface="Courier"/>
                <a:cs typeface="Courier"/>
              </a:rPr>
              <a:t> </a:t>
            </a:r>
            <a:r>
              <a:rPr lang="en-US" sz="4000" spc="-30" dirty="0">
                <a:latin typeface="Times New Roman"/>
                <a:cs typeface="Times New Roman"/>
              </a:rPr>
              <a:t>is</a:t>
            </a:r>
            <a:r>
              <a:rPr lang="en-US" sz="4000" spc="85" dirty="0">
                <a:latin typeface="Times New Roman"/>
                <a:cs typeface="Times New Roman"/>
              </a:rPr>
              <a:t> </a:t>
            </a:r>
            <a:r>
              <a:rPr lang="en-US" sz="4000" spc="-5" dirty="0">
                <a:latin typeface="Times New Roman"/>
                <a:cs typeface="Times New Roman"/>
              </a:rPr>
              <a:t>decl</a:t>
            </a:r>
            <a:r>
              <a:rPr lang="en-US" sz="4000" spc="-35" dirty="0">
                <a:latin typeface="Times New Roman"/>
                <a:cs typeface="Times New Roman"/>
              </a:rPr>
              <a:t>a</a:t>
            </a:r>
            <a:r>
              <a:rPr lang="en-US" sz="4000" dirty="0">
                <a:latin typeface="Times New Roman"/>
                <a:cs typeface="Times New Roman"/>
              </a:rPr>
              <a:t>red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-20" dirty="0">
                <a:latin typeface="Times New Roman"/>
                <a:cs typeface="Times New Roman"/>
              </a:rPr>
              <a:t>in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30" dirty="0">
                <a:latin typeface="Times New Roman"/>
                <a:cs typeface="Times New Roman"/>
              </a:rPr>
              <a:t>the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-10" dirty="0">
                <a:latin typeface="Times New Roman"/>
                <a:cs typeface="Times New Roman"/>
              </a:rPr>
              <a:t>class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5" dirty="0">
                <a:latin typeface="Times New Roman"/>
                <a:cs typeface="Times New Roman"/>
              </a:rPr>
              <a:t>as </a:t>
            </a:r>
            <a:r>
              <a:rPr lang="en-US" sz="4000" spc="110" dirty="0">
                <a:latin typeface="Times New Roman"/>
                <a:cs typeface="Times New Roman"/>
              </a:rPr>
              <a:t> </a:t>
            </a:r>
            <a:r>
              <a:rPr lang="en-US" sz="4000" i="1" spc="-95" dirty="0">
                <a:latin typeface="Courier"/>
                <a:cs typeface="Courier"/>
              </a:rPr>
              <a:t>public:	</a:t>
            </a:r>
            <a:r>
              <a:rPr lang="en-US" sz="4000" i="1" spc="-95" dirty="0" err="1">
                <a:latin typeface="Courier"/>
                <a:cs typeface="Courier"/>
              </a:rPr>
              <a:t>int</a:t>
            </a:r>
            <a:r>
              <a:rPr lang="en-US" sz="4000" i="1" spc="-90" dirty="0">
                <a:latin typeface="Courier"/>
                <a:cs typeface="Courier"/>
              </a:rPr>
              <a:t> </a:t>
            </a:r>
            <a:r>
              <a:rPr lang="en-US" sz="4000" i="1" spc="-95" dirty="0">
                <a:latin typeface="Courier"/>
                <a:cs typeface="Courier"/>
              </a:rPr>
              <a:t>block;</a:t>
            </a:r>
            <a:endParaRPr lang="en-US" sz="4000" i="1" dirty="0">
              <a:latin typeface="Courier"/>
              <a:cs typeface="Courie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CBB59-B693-1146-BFCE-B6F69337C5D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0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>
                <a:solidFill>
                  <a:srgbClr val="CC0000"/>
                </a:solidFill>
                <a:latin typeface="Times New Roman"/>
                <a:cs typeface="Times New Roman"/>
              </a:rPr>
              <a:t>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1937"/>
            <a:ext cx="8229600" cy="4905022"/>
          </a:xfrm>
          <a:solidFill>
            <a:srgbClr val="CCD1D9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                </a:t>
            </a:r>
            <a:r>
              <a:rPr lang="en-US" b="1" dirty="0" err="1" smtClean="0"/>
              <a:t>mainmodule</a:t>
            </a:r>
            <a:r>
              <a:rPr lang="en-US" b="1" dirty="0" smtClean="0"/>
              <a:t> </a:t>
            </a:r>
            <a:r>
              <a:rPr lang="en-US" dirty="0"/>
              <a:t>prefix {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readonly</a:t>
            </a:r>
            <a:r>
              <a:rPr lang="en-US" b="1" dirty="0" smtClean="0"/>
              <a:t> </a:t>
            </a:r>
            <a:r>
              <a:rPr lang="en-US" dirty="0" err="1"/>
              <a:t>CProxy</a:t>
            </a:r>
            <a:r>
              <a:rPr lang="en-US" dirty="0"/>
              <a:t>  Main </a:t>
            </a:r>
            <a:r>
              <a:rPr lang="en-US" dirty="0" err="1"/>
              <a:t>mainProxy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readonly</a:t>
            </a:r>
            <a:r>
              <a:rPr lang="en-US" b="1" dirty="0" smtClean="0"/>
              <a:t>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numElements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 </a:t>
            </a:r>
            <a:r>
              <a:rPr lang="en-US" dirty="0" err="1"/>
              <a:t>msg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[</a:t>
            </a:r>
            <a:r>
              <a:rPr lang="en-US" dirty="0" err="1"/>
              <a:t>reductiontarget</a:t>
            </a:r>
            <a:r>
              <a:rPr lang="en-US" dirty="0"/>
              <a:t>] void </a:t>
            </a:r>
            <a:r>
              <a:rPr lang="en-US" dirty="0" err="1"/>
              <a:t>checkIn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array </a:t>
            </a:r>
            <a:r>
              <a:rPr lang="en-US" dirty="0"/>
              <a:t>[1D] Prefix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Prefix();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passValue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step, </a:t>
            </a:r>
            <a:r>
              <a:rPr lang="en-US" b="1" dirty="0"/>
              <a:t>unsigned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incomingValue</a:t>
            </a:r>
            <a:r>
              <a:rPr lang="en-US" dirty="0"/>
              <a:t>)</a:t>
            </a:r>
            <a:r>
              <a:rPr lang="en-US" dirty="0" smtClean="0"/>
              <a:t>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26E96-1509-BA4A-BD5E-23E11A1BB98A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64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 smtClean="0">
                <a:solidFill>
                  <a:srgbClr val="CC0000"/>
                </a:solidFill>
                <a:latin typeface="Times New Roman"/>
                <a:cs typeface="Times New Roman"/>
              </a:rPr>
              <a:t>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4611"/>
            <a:ext cx="8229600" cy="4905022"/>
          </a:xfrm>
          <a:solidFill>
            <a:srgbClr val="CCD1D9"/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      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startPrefixCalculation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 smtClean="0"/>
              <a:t>                 </a:t>
            </a:r>
            <a:r>
              <a:rPr lang="en-US" b="1" dirty="0" smtClean="0"/>
              <a:t>for</a:t>
            </a:r>
            <a:r>
              <a:rPr lang="en-US" dirty="0"/>
              <a:t>(stage = 0; (1 &lt;&lt; stage) &lt; </a:t>
            </a:r>
            <a:r>
              <a:rPr lang="en-US" dirty="0" err="1"/>
              <a:t>numElements</a:t>
            </a:r>
            <a:r>
              <a:rPr lang="en-US" dirty="0"/>
              <a:t>; stage++) {</a:t>
            </a:r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dirty="0" smtClean="0"/>
              <a:t>serial </a:t>
            </a:r>
            <a:r>
              <a:rPr lang="en-US" dirty="0"/>
              <a:t>”send  value” {</a:t>
            </a:r>
          </a:p>
          <a:p>
            <a:pPr marL="0" indent="0">
              <a:buNone/>
            </a:pPr>
            <a:r>
              <a:rPr lang="en-US" dirty="0" smtClean="0"/>
              <a:t>                       </a:t>
            </a:r>
            <a:r>
              <a:rPr lang="en-US" dirty="0" err="1" smtClean="0"/>
              <a:t>targetIndex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thisIndex</a:t>
            </a:r>
            <a:r>
              <a:rPr lang="en-US" dirty="0"/>
              <a:t> + (1&lt;&lt;stage);</a:t>
            </a:r>
          </a:p>
          <a:p>
            <a:pPr marL="0" indent="0">
              <a:buNone/>
            </a:pPr>
            <a:r>
              <a:rPr lang="en-US" dirty="0" smtClean="0"/>
              <a:t>               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targetIndex</a:t>
            </a:r>
            <a:r>
              <a:rPr lang="en-US" dirty="0"/>
              <a:t> &lt; </a:t>
            </a:r>
            <a:r>
              <a:rPr lang="en-US" dirty="0" err="1"/>
              <a:t>numElements</a:t>
            </a:r>
            <a:r>
              <a:rPr lang="en-US" dirty="0"/>
              <a:t>)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          </a:t>
            </a:r>
            <a:r>
              <a:rPr lang="en-US" dirty="0" err="1" smtClean="0"/>
              <a:t>thisProxy</a:t>
            </a:r>
            <a:r>
              <a:rPr lang="en-US" dirty="0" smtClean="0"/>
              <a:t>[</a:t>
            </a:r>
            <a:r>
              <a:rPr lang="en-US" dirty="0" err="1" smtClean="0"/>
              <a:t>targetIndex</a:t>
            </a:r>
            <a:r>
              <a:rPr lang="en-US" dirty="0" smtClean="0"/>
              <a:t>].</a:t>
            </a:r>
            <a:r>
              <a:rPr lang="en-US" dirty="0" err="1" smtClean="0"/>
              <a:t>passValue</a:t>
            </a:r>
            <a:r>
              <a:rPr lang="en-US" dirty="0" smtClean="0"/>
              <a:t>(stage, value);</a:t>
            </a:r>
          </a:p>
          <a:p>
            <a:pPr marL="0" indent="0">
              <a:buNone/>
            </a:pPr>
            <a:r>
              <a:rPr lang="en-US" dirty="0" smtClean="0"/>
              <a:t>    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thisIndex</a:t>
            </a:r>
            <a:r>
              <a:rPr lang="en-US" dirty="0"/>
              <a:t> &gt;= (1&lt;&lt;stage))</a:t>
            </a:r>
          </a:p>
          <a:p>
            <a:pPr marL="0" indent="0">
              <a:buNone/>
            </a:pPr>
            <a:r>
              <a:rPr lang="en-US" dirty="0" smtClean="0"/>
              <a:t>                       </a:t>
            </a:r>
            <a:r>
              <a:rPr lang="en-US" b="1" dirty="0" smtClean="0"/>
              <a:t>when </a:t>
            </a:r>
            <a:r>
              <a:rPr lang="en-US" dirty="0" err="1"/>
              <a:t>passValue</a:t>
            </a:r>
            <a:r>
              <a:rPr lang="en-US" dirty="0"/>
              <a:t>[stage] 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incoming  stage, unsigned </a:t>
            </a:r>
            <a:r>
              <a:rPr lang="en-US" dirty="0" err="1"/>
              <a:t>int</a:t>
            </a:r>
            <a:r>
              <a:rPr lang="en-US" dirty="0"/>
              <a:t> incoming  value) serial</a:t>
            </a:r>
          </a:p>
          <a:p>
            <a:pPr marL="0" indent="0">
              <a:buNone/>
            </a:pPr>
            <a:r>
              <a:rPr lang="en-US" dirty="0" smtClean="0"/>
              <a:t>                                 {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value </a:t>
            </a:r>
            <a:r>
              <a:rPr lang="en-US" dirty="0"/>
              <a:t>+= incoming  value;</a:t>
            </a:r>
          </a:p>
          <a:p>
            <a:pPr marL="0" indent="0">
              <a:buNone/>
            </a:pPr>
            <a:r>
              <a:rPr lang="en-US" dirty="0" smtClean="0"/>
              <a:t>        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</a:t>
            </a:r>
            <a:r>
              <a:rPr lang="en-US" b="1" dirty="0" smtClean="0"/>
              <a:t>serial </a:t>
            </a:r>
            <a:r>
              <a:rPr lang="en-US" dirty="0"/>
              <a:t>”done” {</a:t>
            </a:r>
          </a:p>
          <a:p>
            <a:pPr marL="0" indent="0">
              <a:buNone/>
            </a:pPr>
            <a:r>
              <a:rPr lang="en-US" dirty="0" smtClean="0"/>
              <a:t>                     contribute</a:t>
            </a:r>
            <a:r>
              <a:rPr lang="en-US" dirty="0"/>
              <a:t>(</a:t>
            </a:r>
            <a:r>
              <a:rPr lang="en-US" dirty="0" err="1"/>
              <a:t>CkCallback</a:t>
            </a:r>
            <a:r>
              <a:rPr lang="en-US" dirty="0"/>
              <a:t>(</a:t>
            </a:r>
            <a:r>
              <a:rPr lang="en-US" dirty="0" err="1"/>
              <a:t>CkReductionTarget</a:t>
            </a:r>
            <a:r>
              <a:rPr lang="en-US" dirty="0"/>
              <a:t>(Main, </a:t>
            </a:r>
            <a:r>
              <a:rPr lang="en-US" dirty="0" err="1"/>
              <a:t>checkIn</a:t>
            </a:r>
            <a:r>
              <a:rPr lang="en-US" dirty="0"/>
              <a:t>), </a:t>
            </a:r>
            <a:r>
              <a:rPr lang="en-US" dirty="0" err="1"/>
              <a:t>mainProxy</a:t>
            </a:r>
            <a:r>
              <a:rPr lang="en-US" dirty="0"/>
              <a:t>)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      }</a:t>
            </a:r>
          </a:p>
          <a:p>
            <a:pPr marL="0" indent="0">
              <a:buNone/>
            </a:pPr>
            <a:r>
              <a:rPr lang="en-US" dirty="0" smtClean="0"/>
              <a:t>            };</a:t>
            </a:r>
          </a:p>
          <a:p>
            <a:pPr marL="0" indent="0">
              <a:buNone/>
            </a:pPr>
            <a:r>
              <a:rPr lang="en-US" dirty="0" smtClean="0"/>
              <a:t>    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AFB5-36D4-A04A-902D-17C72C17DF1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2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Method-Driven Asynchronous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18457"/>
            <a:ext cx="8229600" cy="1959764"/>
          </a:xfrm>
        </p:spPr>
        <p:txBody>
          <a:bodyPr/>
          <a:lstStyle/>
          <a:p>
            <a:r>
              <a:rPr lang="en-US" dirty="0"/>
              <a:t>What happens if an object waits for a return value from a method invocation?</a:t>
            </a:r>
          </a:p>
          <a:p>
            <a:pPr lvl="1"/>
            <a:r>
              <a:rPr lang="en-US" dirty="0" smtClean="0"/>
              <a:t>Performance</a:t>
            </a:r>
            <a:endParaRPr lang="en-US" dirty="0"/>
          </a:p>
          <a:p>
            <a:pPr lvl="1"/>
            <a:r>
              <a:rPr lang="en-US" dirty="0" smtClean="0"/>
              <a:t>Latency</a:t>
            </a:r>
            <a:endParaRPr lang="en-US" dirty="0"/>
          </a:p>
          <a:p>
            <a:pPr lvl="1"/>
            <a:r>
              <a:rPr lang="en-US" dirty="0" smtClean="0"/>
              <a:t>Reasoning </a:t>
            </a:r>
            <a:r>
              <a:rPr lang="en-US" dirty="0"/>
              <a:t>about correctness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18128"/>
            <a:ext cx="8272272" cy="1964871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C538-CB0C-6042-B4CC-A78E872CA4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532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 smtClean="0">
                <a:solidFill>
                  <a:srgbClr val="CC0000"/>
                </a:solidFill>
                <a:latin typeface="Times New Roman"/>
                <a:cs typeface="Times New Roman"/>
              </a:rPr>
              <a:t>.</a:t>
            </a:r>
            <a:r>
              <a:rPr lang="en-US" spc="-10" dirty="0">
                <a:solidFill>
                  <a:srgbClr val="CC0000"/>
                </a:solidFill>
              </a:rPr>
              <a:t>C</a:t>
            </a:r>
            <a:r>
              <a:rPr lang="en-US" spc="114" dirty="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>
                <a:solidFill>
                  <a:srgbClr val="CC0000"/>
                </a:solidFill>
                <a:latin typeface="Times New Roman"/>
                <a:cs typeface="Times New Roman"/>
              </a:rPr>
              <a:t>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016"/>
            <a:ext cx="8229600" cy="5095522"/>
          </a:xfrm>
          <a:solidFill>
            <a:srgbClr val="CCD1D9"/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prefix.decl.h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&lt;</a:t>
            </a:r>
            <a:r>
              <a:rPr lang="en-US" dirty="0" err="1"/>
              <a:t>stdlib.h</a:t>
            </a:r>
            <a:r>
              <a:rPr lang="en-US" dirty="0"/>
              <a:t>&gt;</a:t>
            </a:r>
          </a:p>
          <a:p>
            <a:pPr marL="0" indent="0">
              <a:buNone/>
            </a:pPr>
            <a:r>
              <a:rPr lang="en-US" i="1" dirty="0"/>
              <a:t>/∗ </a:t>
            </a:r>
            <a:r>
              <a:rPr lang="en-US" i="1" dirty="0" err="1"/>
              <a:t>readonly</a:t>
            </a:r>
            <a:r>
              <a:rPr lang="en-US" i="1" dirty="0"/>
              <a:t> ∗/ </a:t>
            </a:r>
            <a:r>
              <a:rPr lang="en-US" dirty="0" err="1"/>
              <a:t>CProxy</a:t>
            </a:r>
            <a:r>
              <a:rPr lang="en-US" dirty="0"/>
              <a:t>  Main </a:t>
            </a:r>
            <a:r>
              <a:rPr lang="en-US" dirty="0" err="1"/>
              <a:t>mainProxy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i="1" dirty="0"/>
              <a:t>/∗ </a:t>
            </a:r>
            <a:r>
              <a:rPr lang="en-US" i="1" dirty="0" err="1"/>
              <a:t>readonly</a:t>
            </a:r>
            <a:r>
              <a:rPr lang="en-US" i="1" dirty="0"/>
              <a:t> ∗/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numElements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Main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 Main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public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dirty="0" err="1" smtClean="0"/>
              <a:t>CProxy</a:t>
            </a:r>
            <a:r>
              <a:rPr lang="en-US" dirty="0" smtClean="0"/>
              <a:t>  </a:t>
            </a:r>
            <a:r>
              <a:rPr lang="en-US" dirty="0"/>
              <a:t>Prefix </a:t>
            </a:r>
            <a:r>
              <a:rPr lang="en-US" dirty="0" err="1"/>
              <a:t>prefixArray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Main</a:t>
            </a:r>
            <a:r>
              <a:rPr lang="en-US" dirty="0"/>
              <a:t>(</a:t>
            </a:r>
            <a:r>
              <a:rPr lang="en-US" dirty="0" err="1"/>
              <a:t>CkArgMsg</a:t>
            </a:r>
            <a:r>
              <a:rPr lang="en-US" dirty="0"/>
              <a:t>∗  </a:t>
            </a:r>
            <a:r>
              <a:rPr lang="en-US" dirty="0" err="1"/>
              <a:t>msg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msg</a:t>
            </a:r>
            <a:r>
              <a:rPr lang="en-US" dirty="0"/>
              <a:t>−&gt;</a:t>
            </a:r>
            <a:r>
              <a:rPr lang="en-US" dirty="0" err="1"/>
              <a:t>argc</a:t>
            </a:r>
            <a:r>
              <a:rPr lang="en-US" dirty="0"/>
              <a:t> &gt; 1) </a:t>
            </a:r>
            <a:r>
              <a:rPr lang="en-US" dirty="0" err="1"/>
              <a:t>numElements</a:t>
            </a:r>
            <a:r>
              <a:rPr lang="en-US" dirty="0"/>
              <a:t> = </a:t>
            </a:r>
            <a:r>
              <a:rPr lang="en-US" dirty="0" err="1"/>
              <a:t>atoi</a:t>
            </a:r>
            <a:r>
              <a:rPr lang="en-US" dirty="0"/>
              <a:t>(</a:t>
            </a:r>
            <a:r>
              <a:rPr lang="en-US" dirty="0" err="1"/>
              <a:t>msg</a:t>
            </a:r>
            <a:r>
              <a:rPr lang="en-US" dirty="0"/>
              <a:t>−&gt;</a:t>
            </a:r>
            <a:r>
              <a:rPr lang="en-US" dirty="0" err="1"/>
              <a:t>argv</a:t>
            </a:r>
            <a:r>
              <a:rPr lang="en-US" dirty="0"/>
              <a:t>[1]);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mainProxy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thisProxy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prefixArray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CProxy</a:t>
            </a:r>
            <a:r>
              <a:rPr lang="en-US" dirty="0"/>
              <a:t>  Prefix::</a:t>
            </a:r>
            <a:r>
              <a:rPr lang="en-US" dirty="0" err="1"/>
              <a:t>ckNew</a:t>
            </a:r>
            <a:r>
              <a:rPr lang="en-US" dirty="0"/>
              <a:t>(</a:t>
            </a:r>
            <a:r>
              <a:rPr lang="en-US" dirty="0" err="1"/>
              <a:t>numElements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prefixArray.startPrefixCalculation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Main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∗  </a:t>
            </a:r>
            <a:r>
              <a:rPr lang="en-US" dirty="0" err="1"/>
              <a:t>msg</a:t>
            </a:r>
            <a:r>
              <a:rPr lang="en-US" dirty="0"/>
              <a:t>) {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    void </a:t>
            </a:r>
            <a:r>
              <a:rPr lang="en-US" dirty="0" err="1"/>
              <a:t>checkIn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4E02-CF77-8840-B883-42349F8423A8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8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 smtClean="0">
                <a:solidFill>
                  <a:srgbClr val="CC0000"/>
                </a:solidFill>
                <a:latin typeface="Times New Roman"/>
                <a:cs typeface="Times New Roman"/>
              </a:rPr>
              <a:t>.</a:t>
            </a:r>
            <a:r>
              <a:rPr lang="en-US" spc="-10" dirty="0">
                <a:solidFill>
                  <a:srgbClr val="CC0000"/>
                </a:solidFill>
              </a:rPr>
              <a:t>C</a:t>
            </a:r>
            <a:r>
              <a:rPr lang="en-US" spc="114" dirty="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 smtClean="0">
                <a:solidFill>
                  <a:srgbClr val="CC0000"/>
                </a:solidFill>
                <a:latin typeface="Times New Roman"/>
                <a:cs typeface="Times New Roman"/>
              </a:rPr>
              <a:t>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87095"/>
            <a:ext cx="8229600" cy="3505200"/>
          </a:xfrm>
          <a:solidFill>
            <a:srgbClr val="CCD1D9"/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Prefix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 Prefix {</a:t>
            </a:r>
          </a:p>
          <a:p>
            <a:pPr marL="0" indent="0">
              <a:buNone/>
            </a:pPr>
            <a:r>
              <a:rPr lang="en-US" dirty="0" smtClean="0"/>
              <a:t>    Prefix  </a:t>
            </a:r>
            <a:r>
              <a:rPr lang="en-US" dirty="0"/>
              <a:t>SDAG  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public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/>
              <a:t>stage, </a:t>
            </a:r>
            <a:r>
              <a:rPr lang="en-US" dirty="0" err="1"/>
              <a:t>targetIndex</a:t>
            </a:r>
            <a:r>
              <a:rPr lang="en-US" dirty="0"/>
              <a:t>, value;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    Prefix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srand</a:t>
            </a:r>
            <a:r>
              <a:rPr lang="en-US" dirty="0"/>
              <a:t>(</a:t>
            </a:r>
            <a:r>
              <a:rPr lang="en-US" dirty="0" err="1"/>
              <a:t>thisIndex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value </a:t>
            </a:r>
            <a:r>
              <a:rPr lang="en-US" dirty="0"/>
              <a:t>= rand() % 10; // Random positive </a:t>
            </a:r>
            <a:r>
              <a:rPr lang="en-US" dirty="0" err="1"/>
              <a:t>int</a:t>
            </a:r>
            <a:r>
              <a:rPr lang="en-US" dirty="0"/>
              <a:t> between 0 and 9 (inclusive)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Prefix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 ∗</a:t>
            </a:r>
            <a:r>
              <a:rPr lang="en-US" dirty="0" err="1"/>
              <a:t>msg</a:t>
            </a:r>
            <a:r>
              <a:rPr lang="en-US" dirty="0"/>
              <a:t>) {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};</a:t>
            </a:r>
          </a:p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prefix.def.h</a:t>
            </a:r>
            <a:r>
              <a:rPr lang="en-US" dirty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139AC-D3FB-8A42-81BB-E581AF3F8A6E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4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Stencil Codes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97769"/>
            <a:ext cx="8229600" cy="2476500"/>
          </a:xfrm>
        </p:spPr>
        <p:txBody>
          <a:bodyPr/>
          <a:lstStyle/>
          <a:p>
            <a:pPr marL="182245" marR="12700">
              <a:spcBef>
                <a:spcPts val="0"/>
              </a:spcBef>
            </a:pPr>
            <a:r>
              <a:rPr lang="en-US" dirty="0">
                <a:latin typeface="Times New Roman"/>
                <a:cs typeface="Times New Roman"/>
              </a:rPr>
              <a:t>Iterative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applications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where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</a:t>
            </a:r>
            <a:r>
              <a:rPr lang="en-US" spc="10" dirty="0">
                <a:latin typeface="Times New Roman"/>
                <a:cs typeface="Times New Roman"/>
              </a:rPr>
              <a:t>rr</a:t>
            </a:r>
            <a:r>
              <a:rPr lang="en-US" spc="-20" dirty="0">
                <a:latin typeface="Times New Roman"/>
                <a:cs typeface="Times New Roman"/>
              </a:rPr>
              <a:t>a</a:t>
            </a:r>
            <a:r>
              <a:rPr lang="en-US" spc="-50" dirty="0">
                <a:latin typeface="Times New Roman"/>
                <a:cs typeface="Times New Roman"/>
              </a:rPr>
              <a:t>y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elements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are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u</a:t>
            </a:r>
            <a:r>
              <a:rPr lang="en-US" spc="40" dirty="0">
                <a:latin typeface="Times New Roman"/>
                <a:cs typeface="Times New Roman"/>
              </a:rPr>
              <a:t>p</a:t>
            </a:r>
            <a:r>
              <a:rPr lang="en-US" spc="25" dirty="0">
                <a:latin typeface="Times New Roman"/>
                <a:cs typeface="Times New Roman"/>
              </a:rPr>
              <a:t>dated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acc</a:t>
            </a:r>
            <a:r>
              <a:rPr lang="en-US" spc="-25" dirty="0">
                <a:latin typeface="Times New Roman"/>
                <a:cs typeface="Times New Roman"/>
              </a:rPr>
              <a:t>o</a:t>
            </a:r>
            <a:r>
              <a:rPr lang="en-US" spc="-5" dirty="0">
                <a:latin typeface="Times New Roman"/>
                <a:cs typeface="Times New Roman"/>
              </a:rPr>
              <a:t>rding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35" dirty="0">
                <a:latin typeface="Times New Roman"/>
                <a:cs typeface="Times New Roman"/>
              </a:rPr>
              <a:t>to</a:t>
            </a:r>
            <a:r>
              <a:rPr lang="en-US" spc="2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some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45" dirty="0">
                <a:latin typeface="Times New Roman"/>
                <a:cs typeface="Times New Roman"/>
              </a:rPr>
              <a:t>fixed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pattern.</a:t>
            </a:r>
            <a:endParaRPr lang="en-US" dirty="0">
              <a:latin typeface="Times New Roman"/>
              <a:cs typeface="Times New Roman"/>
            </a:endParaRPr>
          </a:p>
          <a:p>
            <a:pPr marL="182245" marR="274320">
              <a:spcBef>
                <a:spcPts val="0"/>
              </a:spcBef>
            </a:pPr>
            <a:r>
              <a:rPr lang="en-US" spc="-15" dirty="0">
                <a:latin typeface="Times New Roman"/>
                <a:cs typeface="Times New Roman"/>
              </a:rPr>
              <a:t>Used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computational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simulations,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spc="-25" dirty="0">
                <a:latin typeface="Times New Roman"/>
                <a:cs typeface="Times New Roman"/>
              </a:rPr>
              <a:t>solving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p</a:t>
            </a:r>
            <a:r>
              <a:rPr lang="en-US" spc="-15" dirty="0">
                <a:latin typeface="Times New Roman"/>
                <a:cs typeface="Times New Roman"/>
              </a:rPr>
              <a:t>a</a:t>
            </a:r>
            <a:r>
              <a:rPr lang="en-US" spc="5" dirty="0">
                <a:latin typeface="Times New Roman"/>
                <a:cs typeface="Times New Roman"/>
              </a:rPr>
              <a:t>rtial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differential </a:t>
            </a:r>
            <a:r>
              <a:rPr lang="en-US" spc="5" dirty="0">
                <a:latin typeface="Times New Roman"/>
                <a:cs typeface="Times New Roman"/>
              </a:rPr>
              <a:t>equations,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Jacobi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5" dirty="0">
                <a:latin typeface="Times New Roman"/>
                <a:cs typeface="Times New Roman"/>
              </a:rPr>
              <a:t>k</a:t>
            </a:r>
            <a:r>
              <a:rPr lang="en-US" spc="-5" dirty="0">
                <a:latin typeface="Times New Roman"/>
                <a:cs typeface="Times New Roman"/>
              </a:rPr>
              <a:t>ernel,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15" dirty="0" err="1">
                <a:latin typeface="Times New Roman"/>
                <a:cs typeface="Times New Roman"/>
              </a:rPr>
              <a:t>GaussSeidel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me</a:t>
            </a:r>
            <a:r>
              <a:rPr lang="en-US" spc="30" dirty="0">
                <a:latin typeface="Times New Roman"/>
                <a:cs typeface="Times New Roman"/>
              </a:rPr>
              <a:t>t</a:t>
            </a:r>
            <a:r>
              <a:rPr lang="en-US" spc="55" dirty="0">
                <a:latin typeface="Times New Roman"/>
                <a:cs typeface="Times New Roman"/>
              </a:rPr>
              <a:t>h</a:t>
            </a:r>
            <a:r>
              <a:rPr lang="en-US" spc="20" dirty="0">
                <a:latin typeface="Times New Roman"/>
                <a:cs typeface="Times New Roman"/>
              </a:rPr>
              <a:t>o</a:t>
            </a:r>
            <a:r>
              <a:rPr lang="en-US" spc="15" dirty="0">
                <a:latin typeface="Times New Roman"/>
                <a:cs typeface="Times New Roman"/>
              </a:rPr>
              <a:t>d,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image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p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30" dirty="0">
                <a:latin typeface="Times New Roman"/>
                <a:cs typeface="Times New Roman"/>
              </a:rPr>
              <a:t>o</a:t>
            </a:r>
            <a:r>
              <a:rPr lang="en-US" spc="-10" dirty="0">
                <a:latin typeface="Times New Roman"/>
                <a:cs typeface="Times New Roman"/>
              </a:rPr>
              <a:t>cessing applications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etc.</a:t>
            </a:r>
            <a:endParaRPr lang="en-US" dirty="0">
              <a:latin typeface="Times New Roman"/>
              <a:cs typeface="Times New Roman"/>
            </a:endParaRPr>
          </a:p>
          <a:p>
            <a:pPr marL="182245">
              <a:spcBef>
                <a:spcPts val="0"/>
              </a:spcBef>
            </a:pPr>
            <a:r>
              <a:rPr lang="en-US" dirty="0">
                <a:latin typeface="Times New Roman"/>
                <a:cs typeface="Times New Roman"/>
              </a:rPr>
              <a:t>Can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2D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45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 smtClean="0">
                <a:latin typeface="Times New Roman"/>
                <a:cs typeface="Times New Roman"/>
              </a:rPr>
              <a:t>3D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22F6-CD8B-B049-9D5F-9F5099186C9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725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5-point Stencil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45197" b="-45197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1A94A-B5C1-EE44-93C9-13CA56F2FBD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0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5-point Stencil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28777" r="-28777"/>
          <a:stretch>
            <a:fillRect/>
          </a:stretch>
        </p:blipFill>
        <p:spPr>
          <a:xfrm>
            <a:off x="457200" y="1143000"/>
            <a:ext cx="8229600" cy="5235575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2CAD5-4F01-7142-8CA3-A59F28CD6DA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7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5-point Stencil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5833" r="5833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3F011-31A4-1949-A425-D7F6E11E722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29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Jacobi: </a:t>
            </a:r>
            <a:r>
              <a:rPr lang="en-US" spc="-7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CCD1D9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b="1" dirty="0"/>
              <a:t> </a:t>
            </a:r>
            <a:r>
              <a:rPr lang="en-US" dirty="0"/>
              <a:t>jacobi3d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readonly</a:t>
            </a:r>
            <a:r>
              <a:rPr lang="en-US" b="1" dirty="0" smtClean="0"/>
              <a:t> </a:t>
            </a:r>
            <a:r>
              <a:rPr lang="en-US" dirty="0" err="1"/>
              <a:t>CProxy</a:t>
            </a:r>
            <a:r>
              <a:rPr lang="en-US" dirty="0"/>
              <a:t> Main </a:t>
            </a:r>
            <a:r>
              <a:rPr lang="en-US" dirty="0" err="1"/>
              <a:t>mainProxy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 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 ∗m);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done(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iterations);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array </a:t>
            </a:r>
            <a:r>
              <a:rPr lang="en-US" dirty="0"/>
              <a:t>[3D] Jacobi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Jacobi(</a:t>
            </a:r>
            <a:r>
              <a:rPr lang="en-US" b="1" dirty="0"/>
              <a:t>void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ref,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dir</a:t>
            </a:r>
            <a:r>
              <a:rPr lang="en-US" dirty="0"/>
              <a:t>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w,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h, </a:t>
            </a:r>
            <a:r>
              <a:rPr lang="en-US" b="1" dirty="0"/>
              <a:t>double </a:t>
            </a:r>
            <a:r>
              <a:rPr lang="en-US" dirty="0" err="1"/>
              <a:t>gh</a:t>
            </a:r>
            <a:r>
              <a:rPr lang="en-US" dirty="0"/>
              <a:t>[</a:t>
            </a:r>
            <a:r>
              <a:rPr lang="en-US" dirty="0" err="1"/>
              <a:t>w∗h</a:t>
            </a:r>
            <a:r>
              <a:rPr lang="en-US" dirty="0"/>
              <a:t>]);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[</a:t>
            </a:r>
            <a:r>
              <a:rPr lang="en-US" dirty="0" err="1"/>
              <a:t>reductiontarget</a:t>
            </a:r>
            <a:r>
              <a:rPr lang="en-US" dirty="0"/>
              <a:t>] </a:t>
            </a:r>
            <a:r>
              <a:rPr lang="en-US" b="1" dirty="0"/>
              <a:t>void </a:t>
            </a:r>
            <a:r>
              <a:rPr lang="en-US" dirty="0" err="1"/>
              <a:t>checkConverged</a:t>
            </a:r>
            <a:r>
              <a:rPr lang="en-US" dirty="0"/>
              <a:t>(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/>
              <a:t>result);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run()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i="1" dirty="0" smtClean="0"/>
              <a:t>/</a:t>
            </a:r>
            <a:r>
              <a:rPr lang="en-US" i="1" dirty="0"/>
              <a:t>/ ... main loop (next slide) ...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7B2BA-3D10-B748-A37C-B75011CAA70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41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21368"/>
          </a:xfrm>
        </p:spPr>
        <p:txBody>
          <a:bodyPr>
            <a:normAutofit fontScale="90000"/>
          </a:bodyPr>
          <a:lstStyle/>
          <a:p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Jacobi: </a:t>
            </a:r>
            <a:r>
              <a:rPr lang="en-US" spc="-7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78667"/>
            <a:ext cx="8229600" cy="5818386"/>
          </a:xfrm>
          <a:solidFill>
            <a:srgbClr val="CCD1D9"/>
          </a:solidFill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/>
              <a:t>run()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while </a:t>
            </a:r>
            <a:r>
              <a:rPr lang="en-US" dirty="0"/>
              <a:t>(!converged)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copyToBoundaries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/>
              <a:t>x = </a:t>
            </a:r>
            <a:r>
              <a:rPr lang="en-US" dirty="0" err="1"/>
              <a:t>thisIndex.x</a:t>
            </a:r>
            <a:r>
              <a:rPr lang="en-US" dirty="0"/>
              <a:t>, y = </a:t>
            </a:r>
            <a:r>
              <a:rPr lang="en-US" dirty="0" err="1"/>
              <a:t>thisIndex.y</a:t>
            </a:r>
            <a:r>
              <a:rPr lang="en-US" dirty="0"/>
              <a:t>, z = </a:t>
            </a:r>
            <a:r>
              <a:rPr lang="en-US" dirty="0" err="1"/>
              <a:t>thisIndex.z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bdX</a:t>
            </a:r>
            <a:r>
              <a:rPr lang="en-US" dirty="0"/>
              <a:t> = </a:t>
            </a:r>
            <a:r>
              <a:rPr lang="en-US" dirty="0" err="1"/>
              <a:t>blockDimX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 = </a:t>
            </a:r>
            <a:r>
              <a:rPr lang="en-US" dirty="0" err="1"/>
              <a:t>blockDimY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 = </a:t>
            </a:r>
            <a:r>
              <a:rPr lang="en-US" dirty="0" err="1"/>
              <a:t>blockDimZ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(x−1),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RIGHT,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rightGhost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(x+1),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LEFT,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leftGhost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(y−1),z).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TOP,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topGhost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(y+1),z).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BOTTOM,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bottomGhost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(z−1)).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BACK,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backGhost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(z+1)).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FRONT,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frontGhost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freeBoundaries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remoteCount</a:t>
            </a:r>
            <a:r>
              <a:rPr lang="en-US" dirty="0"/>
              <a:t> = 0; </a:t>
            </a:r>
            <a:r>
              <a:rPr lang="en-US" dirty="0" err="1"/>
              <a:t>remoteCount</a:t>
            </a:r>
            <a:r>
              <a:rPr lang="en-US" dirty="0"/>
              <a:t> &lt; 6; </a:t>
            </a:r>
            <a:r>
              <a:rPr lang="en-US" dirty="0" err="1"/>
              <a:t>remoteCount</a:t>
            </a:r>
            <a:r>
              <a:rPr lang="en-US" dirty="0"/>
              <a:t>++)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when </a:t>
            </a:r>
            <a:r>
              <a:rPr lang="en-US" dirty="0" err="1"/>
              <a:t>updateGhosts</a:t>
            </a:r>
            <a:r>
              <a:rPr lang="en-US" dirty="0"/>
              <a:t>[</a:t>
            </a:r>
            <a:r>
              <a:rPr lang="en-US" dirty="0" err="1"/>
              <a:t>iter</a:t>
            </a:r>
            <a:r>
              <a:rPr lang="en-US" dirty="0"/>
              <a:t>](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ref,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dir</a:t>
            </a:r>
            <a:r>
              <a:rPr lang="en-US" dirty="0"/>
              <a:t>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w,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h, </a:t>
            </a:r>
            <a:r>
              <a:rPr lang="en-US" b="1" dirty="0"/>
              <a:t>double </a:t>
            </a:r>
            <a:r>
              <a:rPr lang="en-US" dirty="0" err="1"/>
              <a:t>buf</a:t>
            </a:r>
            <a:r>
              <a:rPr lang="en-US" dirty="0"/>
              <a:t>[</a:t>
            </a:r>
            <a:r>
              <a:rPr lang="en-US" dirty="0" err="1"/>
              <a:t>w∗h</a:t>
            </a:r>
            <a:r>
              <a:rPr lang="en-US" dirty="0"/>
              <a:t>]) </a:t>
            </a:r>
            <a:r>
              <a:rPr lang="en-US" b="1" dirty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dirty="0" err="1" smtClean="0"/>
              <a:t>updateBoundary</a:t>
            </a:r>
            <a:r>
              <a:rPr lang="en-US" dirty="0"/>
              <a:t>(</a:t>
            </a:r>
            <a:r>
              <a:rPr lang="en-US" dirty="0" err="1"/>
              <a:t>dir</a:t>
            </a:r>
            <a:r>
              <a:rPr lang="en-US" dirty="0"/>
              <a:t>, w, h, </a:t>
            </a:r>
            <a:r>
              <a:rPr lang="en-US" dirty="0" err="1"/>
              <a:t>buf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double </a:t>
            </a:r>
            <a:r>
              <a:rPr lang="en-US" dirty="0"/>
              <a:t>error = </a:t>
            </a:r>
            <a:r>
              <a:rPr lang="en-US" dirty="0" err="1"/>
              <a:t>computeKernel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conv</a:t>
            </a:r>
            <a:r>
              <a:rPr lang="en-US" dirty="0"/>
              <a:t> = error &lt; DELTA;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CkCallback</a:t>
            </a:r>
            <a:r>
              <a:rPr lang="en-US" dirty="0" smtClean="0"/>
              <a:t> </a:t>
            </a:r>
            <a:r>
              <a:rPr lang="en-US" dirty="0" err="1"/>
              <a:t>cb</a:t>
            </a:r>
            <a:r>
              <a:rPr lang="en-US" dirty="0"/>
              <a:t>(</a:t>
            </a:r>
            <a:r>
              <a:rPr lang="en-US" dirty="0" err="1"/>
              <a:t>CkReductionTarget</a:t>
            </a:r>
            <a:r>
              <a:rPr lang="en-US" dirty="0"/>
              <a:t>(Jacobi, </a:t>
            </a:r>
            <a:r>
              <a:rPr lang="en-US" dirty="0" err="1"/>
              <a:t>checkConverged</a:t>
            </a:r>
            <a:r>
              <a:rPr lang="en-US" dirty="0"/>
              <a:t>), </a:t>
            </a:r>
            <a:r>
              <a:rPr lang="en-US" dirty="0" err="1"/>
              <a:t>thisProxy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contribute</a:t>
            </a:r>
            <a:r>
              <a:rPr lang="en-US" dirty="0"/>
              <a:t>(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), &amp;</a:t>
            </a:r>
            <a:r>
              <a:rPr lang="en-US" dirty="0" err="1"/>
              <a:t>conv</a:t>
            </a:r>
            <a:r>
              <a:rPr lang="en-US" dirty="0"/>
              <a:t>, </a:t>
            </a:r>
            <a:r>
              <a:rPr lang="en-US" dirty="0" err="1"/>
              <a:t>CkReduction</a:t>
            </a:r>
            <a:r>
              <a:rPr lang="en-US" dirty="0"/>
              <a:t>::logical  and, </a:t>
            </a:r>
            <a:r>
              <a:rPr lang="en-US" dirty="0" err="1"/>
              <a:t>cb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when </a:t>
            </a:r>
            <a:r>
              <a:rPr lang="en-US" dirty="0" err="1"/>
              <a:t>checkConverged</a:t>
            </a:r>
            <a:r>
              <a:rPr lang="en-US" dirty="0"/>
              <a:t>(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/>
              <a:t>result)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if </a:t>
            </a:r>
            <a:r>
              <a:rPr lang="en-US" dirty="0"/>
              <a:t>(result) </a:t>
            </a:r>
            <a:r>
              <a:rPr lang="en-US" b="1" dirty="0"/>
              <a:t>serial </a:t>
            </a:r>
            <a:r>
              <a:rPr lang="en-US" dirty="0"/>
              <a:t>{ </a:t>
            </a:r>
            <a:r>
              <a:rPr lang="en-US" dirty="0" err="1"/>
              <a:t>mainProxy.done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); converged = </a:t>
            </a:r>
            <a:r>
              <a:rPr lang="en-US" b="1" dirty="0"/>
              <a:t>true</a:t>
            </a:r>
            <a:r>
              <a:rPr lang="en-US" dirty="0"/>
              <a:t>; }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 ++</a:t>
            </a:r>
            <a:r>
              <a:rPr lang="en-US" dirty="0" err="1"/>
              <a:t>iter</a:t>
            </a:r>
            <a:r>
              <a:rPr lang="en-US" dirty="0"/>
              <a:t>; }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8A4A-5AF3-3B4B-886D-FC7E1CF561DB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6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Jacobi: </a:t>
            </a:r>
            <a:r>
              <a:rPr lang="en-US" spc="-7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(with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b="1" spc="30" dirty="0">
                <a:solidFill>
                  <a:srgbClr val="CC0000"/>
                </a:solidFill>
                <a:latin typeface="Times New Roman"/>
                <a:cs typeface="Times New Roman"/>
              </a:rPr>
              <a:t>asynchronous</a:t>
            </a:r>
            <a:r>
              <a:rPr lang="en-US" b="1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reductions)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CCD1D9"/>
          </a:solidFill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/>
              <a:t>run()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while </a:t>
            </a:r>
            <a:r>
              <a:rPr lang="en-US" dirty="0"/>
              <a:t>(!converged)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copyToBoundaries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/>
              <a:t>x = </a:t>
            </a:r>
            <a:r>
              <a:rPr lang="en-US" dirty="0" err="1"/>
              <a:t>thisIndex.x</a:t>
            </a:r>
            <a:r>
              <a:rPr lang="en-US" dirty="0"/>
              <a:t>, y = </a:t>
            </a:r>
            <a:r>
              <a:rPr lang="en-US" dirty="0" err="1"/>
              <a:t>thisIndex.y</a:t>
            </a:r>
            <a:r>
              <a:rPr lang="en-US" dirty="0"/>
              <a:t>, z = </a:t>
            </a:r>
            <a:r>
              <a:rPr lang="en-US" dirty="0" err="1"/>
              <a:t>thisIndex.z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bdX</a:t>
            </a:r>
            <a:r>
              <a:rPr lang="en-US" dirty="0"/>
              <a:t> = </a:t>
            </a:r>
            <a:r>
              <a:rPr lang="en-US" dirty="0" err="1"/>
              <a:t>blockDimX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 = </a:t>
            </a:r>
            <a:r>
              <a:rPr lang="en-US" dirty="0" err="1"/>
              <a:t>blockDimY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 = </a:t>
            </a:r>
            <a:r>
              <a:rPr lang="en-US" dirty="0" err="1"/>
              <a:t>blockDimZ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(x−1),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RIGHT,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rightGhost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(x+1),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LEFT,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leftGhost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(y−1),z).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TOP,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topGhost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(y+1),z).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BOTTOM,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bottomGhost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(z−1)).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BACK,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backGhost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(z+1)).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FRONT,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frontGhost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freeBoundaries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remoteCount</a:t>
            </a:r>
            <a:r>
              <a:rPr lang="en-US" dirty="0"/>
              <a:t> = 0; </a:t>
            </a:r>
            <a:r>
              <a:rPr lang="en-US" dirty="0" err="1"/>
              <a:t>remoteCount</a:t>
            </a:r>
            <a:r>
              <a:rPr lang="en-US" dirty="0"/>
              <a:t> &lt; 6; </a:t>
            </a:r>
            <a:r>
              <a:rPr lang="en-US" dirty="0" err="1"/>
              <a:t>remoteCount</a:t>
            </a:r>
            <a:r>
              <a:rPr lang="en-US" dirty="0"/>
              <a:t>++)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when </a:t>
            </a:r>
            <a:r>
              <a:rPr lang="en-US" dirty="0" err="1"/>
              <a:t>updateGhosts</a:t>
            </a:r>
            <a:r>
              <a:rPr lang="en-US" dirty="0"/>
              <a:t>[</a:t>
            </a:r>
            <a:r>
              <a:rPr lang="en-US" dirty="0" err="1"/>
              <a:t>iter</a:t>
            </a:r>
            <a:r>
              <a:rPr lang="en-US" dirty="0"/>
              <a:t>](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ref,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dir</a:t>
            </a:r>
            <a:r>
              <a:rPr lang="en-US" dirty="0"/>
              <a:t>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w,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h, </a:t>
            </a:r>
            <a:r>
              <a:rPr lang="en-US" b="1" dirty="0"/>
              <a:t>double </a:t>
            </a:r>
            <a:r>
              <a:rPr lang="en-US" dirty="0" err="1"/>
              <a:t>buf</a:t>
            </a:r>
            <a:r>
              <a:rPr lang="en-US" dirty="0"/>
              <a:t>[</a:t>
            </a:r>
            <a:r>
              <a:rPr lang="en-US" dirty="0" err="1"/>
              <a:t>w∗h</a:t>
            </a:r>
            <a:r>
              <a:rPr lang="en-US" dirty="0"/>
              <a:t>]) </a:t>
            </a:r>
            <a:r>
              <a:rPr lang="en-US" b="1" dirty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dirty="0" err="1" smtClean="0"/>
              <a:t>updateBoundary</a:t>
            </a:r>
            <a:r>
              <a:rPr lang="en-US" dirty="0"/>
              <a:t>(</a:t>
            </a:r>
            <a:r>
              <a:rPr lang="en-US" dirty="0" err="1"/>
              <a:t>dir</a:t>
            </a:r>
            <a:r>
              <a:rPr lang="en-US" dirty="0"/>
              <a:t>, w, h, </a:t>
            </a:r>
            <a:r>
              <a:rPr lang="en-US" dirty="0" err="1"/>
              <a:t>buf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double </a:t>
            </a:r>
            <a:r>
              <a:rPr lang="en-US" dirty="0"/>
              <a:t>error = </a:t>
            </a:r>
            <a:r>
              <a:rPr lang="en-US" dirty="0" err="1"/>
              <a:t>computeKernel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conv</a:t>
            </a:r>
            <a:r>
              <a:rPr lang="en-US" dirty="0"/>
              <a:t> = error &lt; DELTA;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 % 5 == 1)</a:t>
            </a:r>
          </a:p>
          <a:p>
            <a:pPr marL="0" indent="0">
              <a:buNone/>
            </a:pPr>
            <a:r>
              <a:rPr lang="en-US" dirty="0" smtClean="0"/>
              <a:t>            contribute</a:t>
            </a:r>
            <a:r>
              <a:rPr lang="en-US" dirty="0"/>
              <a:t>(</a:t>
            </a:r>
            <a:r>
              <a:rPr lang="en-US" b="1" dirty="0" err="1"/>
              <a:t>sizeof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), &amp;</a:t>
            </a:r>
            <a:r>
              <a:rPr lang="en-US" dirty="0" err="1"/>
              <a:t>conv</a:t>
            </a:r>
            <a:r>
              <a:rPr lang="en-US" dirty="0"/>
              <a:t>, </a:t>
            </a:r>
            <a:r>
              <a:rPr lang="en-US" dirty="0" err="1"/>
              <a:t>CkReduction</a:t>
            </a:r>
            <a:r>
              <a:rPr lang="en-US" dirty="0"/>
              <a:t>::logical  and, </a:t>
            </a:r>
            <a:r>
              <a:rPr lang="en-US" dirty="0" err="1"/>
              <a:t>CkCallback</a:t>
            </a:r>
            <a:r>
              <a:rPr lang="en-US" dirty="0"/>
              <a:t>(</a:t>
            </a:r>
            <a:r>
              <a:rPr lang="en-US" dirty="0" err="1"/>
              <a:t>CkReductionTarget</a:t>
            </a:r>
            <a:r>
              <a:rPr lang="en-US" dirty="0"/>
              <a:t>(Jacobi,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        </a:t>
            </a:r>
            <a:r>
              <a:rPr lang="en-US" dirty="0" err="1" smtClean="0"/>
              <a:t>checkConverged</a:t>
            </a:r>
            <a:r>
              <a:rPr lang="en-US" dirty="0"/>
              <a:t>), </a:t>
            </a:r>
            <a:r>
              <a:rPr lang="en-US" dirty="0" err="1"/>
              <a:t>thisProxy</a:t>
            </a:r>
            <a:r>
              <a:rPr lang="en-US" dirty="0"/>
              <a:t>));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if </a:t>
            </a:r>
            <a:r>
              <a:rPr lang="en-US" dirty="0"/>
              <a:t>(++</a:t>
            </a:r>
            <a:r>
              <a:rPr lang="en-US" dirty="0" err="1"/>
              <a:t>iter</a:t>
            </a:r>
            <a:r>
              <a:rPr lang="en-US" dirty="0"/>
              <a:t> % 5 == 0)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when </a:t>
            </a:r>
            <a:r>
              <a:rPr lang="en-US" dirty="0" err="1"/>
              <a:t>checkConverged</a:t>
            </a:r>
            <a:r>
              <a:rPr lang="en-US" dirty="0"/>
              <a:t>(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/>
              <a:t>result)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b="1" dirty="0" smtClean="0"/>
              <a:t>if </a:t>
            </a:r>
            <a:r>
              <a:rPr lang="en-US" dirty="0"/>
              <a:t>(result) </a:t>
            </a:r>
            <a:r>
              <a:rPr lang="en-US" b="1" dirty="0"/>
              <a:t>serial </a:t>
            </a:r>
            <a:r>
              <a:rPr lang="en-US" dirty="0"/>
              <a:t>{ </a:t>
            </a:r>
            <a:r>
              <a:rPr lang="en-US" dirty="0" err="1"/>
              <a:t>mainProxy.done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); converged = </a:t>
            </a:r>
            <a:r>
              <a:rPr lang="en-US" b="1" dirty="0"/>
              <a:t>true</a:t>
            </a:r>
            <a:r>
              <a:rPr lang="en-US" dirty="0"/>
              <a:t>; }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347E-5888-8046-9690-52F48999632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6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5368"/>
          </a:xfrm>
        </p:spPr>
        <p:txBody>
          <a:bodyPr>
            <a:normAutofit fontScale="90000"/>
          </a:bodyPr>
          <a:lstStyle/>
          <a:p>
            <a:pPr marL="12700">
              <a:lnSpc>
                <a:spcPct val="100000"/>
              </a:lnSpc>
            </a:pPr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-40" dirty="0">
                <a:solidFill>
                  <a:srgbClr val="CC0000"/>
                </a:solidFill>
                <a:latin typeface="Times New Roman"/>
                <a:cs typeface="Times New Roman"/>
              </a:rPr>
              <a:t>o</a:t>
            </a:r>
            <a:r>
              <a:rPr lang="en-US" spc="-105" dirty="0">
                <a:solidFill>
                  <a:srgbClr val="CC0000"/>
                </a:solidFill>
                <a:latin typeface="Times New Roman"/>
                <a:cs typeface="Times New Roman"/>
              </a:rPr>
              <a:t>w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er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25" dirty="0">
                <a:solidFill>
                  <a:srgbClr val="CC0000"/>
                </a:solidFill>
                <a:latin typeface="Times New Roman"/>
                <a:cs typeface="Times New Roman"/>
              </a:rPr>
              <a:t>of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Asynchrony</a:t>
            </a:r>
            <a:r>
              <a:rPr lang="en-US" dirty="0">
                <a:latin typeface="Times New Roman"/>
                <a:cs typeface="Times New Roman"/>
              </a:rPr>
              <a:t/>
            </a:r>
            <a:br>
              <a:rPr lang="en-US" dirty="0">
                <a:latin typeface="Times New Roman"/>
                <a:cs typeface="Times New Roman"/>
              </a:rPr>
            </a:br>
            <a:r>
              <a:rPr lang="en-US" sz="2000" spc="0" dirty="0">
                <a:solidFill>
                  <a:srgbClr val="CC0000"/>
                </a:solidFill>
                <a:latin typeface="Times New Roman"/>
                <a:cs typeface="Times New Roman"/>
              </a:rPr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13527"/>
            <a:ext cx="8229600" cy="2199105"/>
          </a:xfrm>
        </p:spPr>
        <p:txBody>
          <a:bodyPr/>
          <a:lstStyle/>
          <a:p>
            <a:pPr marL="12700">
              <a:spcBef>
                <a:spcPts val="0"/>
              </a:spcBef>
            </a:pPr>
            <a:r>
              <a:rPr lang="en-US" spc="-10" dirty="0">
                <a:latin typeface="Times New Roman"/>
                <a:cs typeface="Times New Roman"/>
              </a:rPr>
              <a:t>Consider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the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30" dirty="0">
                <a:latin typeface="Times New Roman"/>
                <a:cs typeface="Times New Roman"/>
              </a:rPr>
              <a:t>foll</a:t>
            </a:r>
            <a:r>
              <a:rPr lang="en-US" spc="-70" dirty="0">
                <a:latin typeface="Times New Roman"/>
                <a:cs typeface="Times New Roman"/>
              </a:rPr>
              <a:t>o</a:t>
            </a:r>
            <a:r>
              <a:rPr lang="en-US" spc="-25" dirty="0">
                <a:latin typeface="Times New Roman"/>
                <a:cs typeface="Times New Roman"/>
              </a:rPr>
              <a:t>wing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p</a:t>
            </a:r>
            <a:r>
              <a:rPr lang="en-US" spc="-5" dirty="0">
                <a:latin typeface="Times New Roman"/>
                <a:cs typeface="Times New Roman"/>
              </a:rPr>
              <a:t>roblem:</a:t>
            </a:r>
            <a:endParaRPr lang="en-US" dirty="0">
              <a:latin typeface="Times New Roman"/>
              <a:cs typeface="Times New Roman"/>
            </a:endParaRPr>
          </a:p>
          <a:p>
            <a:pPr marL="323850" marR="52705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-65" dirty="0">
                <a:latin typeface="Times New Roman"/>
                <a:cs typeface="Times New Roman"/>
              </a:rPr>
              <a:t>A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5" dirty="0">
                <a:latin typeface="Times New Roman"/>
                <a:cs typeface="Times New Roman"/>
              </a:rPr>
              <a:t>l</a:t>
            </a:r>
            <a:r>
              <a:rPr lang="en-US" sz="1800" spc="-35" dirty="0">
                <a:latin typeface="Times New Roman"/>
                <a:cs typeface="Times New Roman"/>
              </a:rPr>
              <a:t>a</a:t>
            </a:r>
            <a:r>
              <a:rPr lang="en-US" sz="1800" dirty="0">
                <a:latin typeface="Times New Roman"/>
                <a:cs typeface="Times New Roman"/>
              </a:rPr>
              <a:t>rge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num</a:t>
            </a:r>
            <a:r>
              <a:rPr lang="en-US" sz="1800" spc="40" dirty="0">
                <a:latin typeface="Times New Roman"/>
                <a:cs typeface="Times New Roman"/>
              </a:rPr>
              <a:t>b</a:t>
            </a:r>
            <a:r>
              <a:rPr lang="en-US" sz="1800" dirty="0">
                <a:latin typeface="Times New Roman"/>
                <a:cs typeface="Times New Roman"/>
              </a:rPr>
              <a:t>er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45" dirty="0">
                <a:latin typeface="Times New Roman"/>
                <a:cs typeface="Times New Roman"/>
              </a:rPr>
              <a:t>k</a:t>
            </a:r>
            <a:r>
              <a:rPr lang="en-US" sz="1800" spc="-15" dirty="0">
                <a:latin typeface="Times New Roman"/>
                <a:cs typeface="Times New Roman"/>
              </a:rPr>
              <a:t>ey-value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pairs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distribu</a:t>
            </a:r>
            <a:r>
              <a:rPr lang="en-US" sz="1800" spc="35" dirty="0">
                <a:latin typeface="Times New Roman"/>
                <a:cs typeface="Times New Roman"/>
              </a:rPr>
              <a:t>te</a:t>
            </a:r>
            <a:r>
              <a:rPr lang="en-US" sz="1800" spc="10" dirty="0">
                <a:latin typeface="Times New Roman"/>
                <a:cs typeface="Times New Roman"/>
              </a:rPr>
              <a:t>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on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several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30" dirty="0">
                <a:latin typeface="Times New Roman"/>
                <a:cs typeface="Times New Roman"/>
              </a:rPr>
              <a:t>(h</a:t>
            </a:r>
            <a:r>
              <a:rPr lang="en-US" sz="1800" spc="10" dirty="0">
                <a:latin typeface="Times New Roman"/>
                <a:cs typeface="Times New Roman"/>
              </a:rPr>
              <a:t>undred)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r</a:t>
            </a:r>
            <a:r>
              <a:rPr lang="en-US" sz="1800" spc="25" dirty="0">
                <a:latin typeface="Times New Roman"/>
                <a:cs typeface="Times New Roman"/>
              </a:rPr>
              <a:t>o</a:t>
            </a:r>
            <a:r>
              <a:rPr lang="en-US" sz="1800" spc="-5" dirty="0">
                <a:latin typeface="Times New Roman"/>
                <a:cs typeface="Times New Roman"/>
              </a:rPr>
              <a:t>cess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-5" dirty="0">
                <a:latin typeface="Times New Roman"/>
                <a:cs typeface="Times New Roman"/>
              </a:rPr>
              <a:t>rs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(</a:t>
            </a:r>
            <a:r>
              <a:rPr lang="en-US" sz="1800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 err="1">
                <a:latin typeface="Times New Roman"/>
                <a:cs typeface="Times New Roman"/>
              </a:rPr>
              <a:t>ch</a:t>
            </a:r>
            <a:r>
              <a:rPr lang="en-US" sz="1800" spc="-20" dirty="0" err="1">
                <a:latin typeface="Times New Roman"/>
                <a:cs typeface="Times New Roman"/>
              </a:rPr>
              <a:t>a</a:t>
            </a:r>
            <a:r>
              <a:rPr lang="en-US" sz="1800" spc="10" dirty="0" err="1">
                <a:latin typeface="Times New Roman"/>
                <a:cs typeface="Times New Roman"/>
              </a:rPr>
              <a:t>res</a:t>
            </a:r>
            <a:r>
              <a:rPr lang="en-US" sz="1800" spc="10" dirty="0">
                <a:latin typeface="Times New Roman"/>
                <a:cs typeface="Times New Roman"/>
              </a:rPr>
              <a:t>)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marR="137795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5" dirty="0">
                <a:latin typeface="Times New Roman"/>
                <a:cs typeface="Times New Roman"/>
              </a:rPr>
              <a:t>Each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 err="1">
                <a:latin typeface="Times New Roman"/>
                <a:cs typeface="Times New Roman"/>
              </a:rPr>
              <a:t>ch</a:t>
            </a:r>
            <a:r>
              <a:rPr lang="en-US" sz="1800" spc="-20" dirty="0" err="1">
                <a:latin typeface="Times New Roman"/>
                <a:cs typeface="Times New Roman"/>
              </a:rPr>
              <a:t>a</a:t>
            </a:r>
            <a:r>
              <a:rPr lang="en-US" sz="1800" dirty="0" err="1">
                <a:latin typeface="Times New Roman"/>
                <a:cs typeface="Times New Roman"/>
              </a:rPr>
              <a:t>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needs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to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get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some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subset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these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valu</a:t>
            </a:r>
            <a:r>
              <a:rPr lang="en-US" sz="1800" spc="-5" dirty="0">
                <a:latin typeface="Times New Roman"/>
                <a:cs typeface="Times New Roman"/>
              </a:rPr>
              <a:t>e</a:t>
            </a:r>
            <a:r>
              <a:rPr lang="en-US" sz="1800" spc="-10" dirty="0">
                <a:latin typeface="Times New Roman"/>
                <a:cs typeface="Times New Roman"/>
              </a:rPr>
              <a:t>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b</a:t>
            </a:r>
            <a:r>
              <a:rPr lang="en-US" sz="1800" spc="-15" dirty="0">
                <a:latin typeface="Times New Roman"/>
                <a:cs typeface="Times New Roman"/>
              </a:rPr>
              <a:t>ef</a:t>
            </a:r>
            <a:r>
              <a:rPr lang="en-US" sz="1800" spc="-45" dirty="0">
                <a:latin typeface="Times New Roman"/>
                <a:cs typeface="Times New Roman"/>
              </a:rPr>
              <a:t>o</a:t>
            </a:r>
            <a:r>
              <a:rPr lang="en-US" sz="1800" dirty="0">
                <a:latin typeface="Times New Roman"/>
                <a:cs typeface="Times New Roman"/>
              </a:rPr>
              <a:t>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they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can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r</a:t>
            </a:r>
            <a:r>
              <a:rPr lang="en-US" sz="1800" spc="25" dirty="0">
                <a:latin typeface="Times New Roman"/>
                <a:cs typeface="Times New Roman"/>
              </a:rPr>
              <a:t>o</a:t>
            </a:r>
            <a:r>
              <a:rPr lang="en-US" sz="1800" dirty="0">
                <a:latin typeface="Times New Roman"/>
                <a:cs typeface="Times New Roman"/>
              </a:rPr>
              <a:t>ceed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to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next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phase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computation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set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45" dirty="0">
                <a:latin typeface="Times New Roman"/>
                <a:cs typeface="Times New Roman"/>
              </a:rPr>
              <a:t>k</a:t>
            </a:r>
            <a:r>
              <a:rPr lang="en-US" sz="1800" spc="-20" dirty="0">
                <a:latin typeface="Times New Roman"/>
                <a:cs typeface="Times New Roman"/>
              </a:rPr>
              <a:t>eys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needed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not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5" dirty="0">
                <a:latin typeface="Times New Roman"/>
                <a:cs typeface="Times New Roman"/>
              </a:rPr>
              <a:t>kn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-20" dirty="0">
                <a:latin typeface="Times New Roman"/>
                <a:cs typeface="Times New Roman"/>
              </a:rPr>
              <a:t>wn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in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advance: </a:t>
            </a:r>
            <a:r>
              <a:rPr lang="en-US" sz="1800" spc="-55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they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determined based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on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input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40" dirty="0" smtClean="0">
                <a:latin typeface="Times New Roman"/>
                <a:cs typeface="Times New Roman"/>
              </a:rPr>
              <a:t>data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2E4D4-FE0F-3F4C-9166-90D0BEF5F0C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1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Design Principle: Do not wait for remote </a:t>
            </a:r>
            <a:r>
              <a:rPr lang="en-US" sz="3600" dirty="0" smtClean="0"/>
              <a:t>completion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18457"/>
            <a:ext cx="8229600" cy="1959764"/>
          </a:xfrm>
        </p:spPr>
        <p:txBody>
          <a:bodyPr/>
          <a:lstStyle/>
          <a:p>
            <a:r>
              <a:rPr lang="en-US" dirty="0"/>
              <a:t>Hence, method invocations should be </a:t>
            </a:r>
            <a:r>
              <a:rPr lang="en-US" dirty="0" smtClean="0"/>
              <a:t>asynchronous</a:t>
            </a:r>
          </a:p>
          <a:p>
            <a:pPr lvl="1"/>
            <a:r>
              <a:rPr lang="en-US" dirty="0" smtClean="0"/>
              <a:t>No </a:t>
            </a:r>
            <a:r>
              <a:rPr lang="en-US" dirty="0"/>
              <a:t>return values </a:t>
            </a:r>
          </a:p>
          <a:p>
            <a:r>
              <a:rPr lang="en-US" dirty="0"/>
              <a:t>Computations are driven by the incoming </a:t>
            </a:r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Initiated </a:t>
            </a:r>
            <a:r>
              <a:rPr lang="en-US" dirty="0"/>
              <a:t>by the sender or method caller </a:t>
            </a:r>
            <a:endParaRPr lang="en-US" dirty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07" y="1663699"/>
            <a:ext cx="8195893" cy="1946729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DB4B2-2C7B-074B-B68B-552850FF2C7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980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10" dirty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ver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9106"/>
            <a:ext cx="8229600" cy="1864895"/>
          </a:xfrm>
          <a:solidFill>
            <a:srgbClr val="CCD1D9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 err="1"/>
              <a:t>retrieveValues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n; </a:t>
            </a:r>
            <a:r>
              <a:rPr lang="en-US" dirty="0" err="1"/>
              <a:t>i</a:t>
            </a:r>
            <a:r>
              <a:rPr lang="en-US" dirty="0"/>
              <a:t>++) </a:t>
            </a:r>
            <a:r>
              <a:rPr lang="en-US" b="1" dirty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keys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i="1" dirty="0"/>
              <a:t>// compute </a:t>
            </a:r>
            <a:r>
              <a:rPr lang="en-US" i="1" dirty="0" err="1"/>
              <a:t>i’th</a:t>
            </a:r>
            <a:r>
              <a:rPr lang="en-US" i="1" dirty="0"/>
              <a:t> key;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keyValueProxy</a:t>
            </a:r>
            <a:r>
              <a:rPr lang="en-US" dirty="0"/>
              <a:t>[keys[</a:t>
            </a:r>
            <a:r>
              <a:rPr lang="en-US" dirty="0" err="1"/>
              <a:t>i</a:t>
            </a:r>
            <a:r>
              <a:rPr lang="en-US" dirty="0"/>
              <a:t>] / B].</a:t>
            </a:r>
            <a:r>
              <a:rPr lang="en-US" dirty="0" err="1"/>
              <a:t>requestValue</a:t>
            </a:r>
            <a:r>
              <a:rPr lang="en-US" dirty="0"/>
              <a:t>(keys[</a:t>
            </a:r>
            <a:r>
              <a:rPr lang="en-US" dirty="0" err="1"/>
              <a:t>i</a:t>
            </a:r>
            <a:r>
              <a:rPr lang="en-US" dirty="0"/>
              <a:t>], </a:t>
            </a:r>
            <a:r>
              <a:rPr lang="en-US" dirty="0" err="1"/>
              <a:t>thisProxy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900948"/>
            <a:ext cx="8229600" cy="1884946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n; </a:t>
            </a:r>
            <a:r>
              <a:rPr lang="en-US" dirty="0" err="1"/>
              <a:t>i</a:t>
            </a:r>
            <a:r>
              <a:rPr lang="en-US" dirty="0"/>
              <a:t>++)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when </a:t>
            </a:r>
            <a:r>
              <a:rPr lang="en-US" dirty="0"/>
              <a:t>response(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i</a:t>
            </a:r>
            <a:r>
              <a:rPr lang="en-US" dirty="0"/>
              <a:t>, </a:t>
            </a:r>
            <a:r>
              <a:rPr lang="en-US" dirty="0" err="1"/>
              <a:t>ValueType</a:t>
            </a:r>
            <a:r>
              <a:rPr lang="en-US" dirty="0"/>
              <a:t> value)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serial </a:t>
            </a:r>
            <a:r>
              <a:rPr lang="en-US" dirty="0"/>
              <a:t>{ values[</a:t>
            </a:r>
            <a:r>
              <a:rPr lang="en-US" dirty="0" err="1"/>
              <a:t>i</a:t>
            </a:r>
            <a:r>
              <a:rPr lang="en-US" dirty="0"/>
              <a:t>] = value; 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i="1" dirty="0" smtClean="0"/>
              <a:t>/</a:t>
            </a:r>
            <a:r>
              <a:rPr lang="en-US" i="1" dirty="0"/>
              <a:t>/ next phase of computation </a:t>
            </a:r>
            <a:r>
              <a:rPr lang="en-US" i="1" dirty="0" err="1"/>
              <a:t>thats</a:t>
            </a:r>
            <a:r>
              <a:rPr lang="en-US" i="1" dirty="0"/>
              <a:t> uses the keys and values.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892842"/>
            <a:ext cx="8229600" cy="1497263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/>
              <a:t>KeyValueClass</a:t>
            </a:r>
            <a:r>
              <a:rPr lang="en-US" sz="2000" dirty="0"/>
              <a:t>::</a:t>
            </a:r>
            <a:r>
              <a:rPr lang="en-US" sz="2000" dirty="0" err="1"/>
              <a:t>requestValue</a:t>
            </a:r>
            <a:r>
              <a:rPr lang="en-US" sz="2000" dirty="0"/>
              <a:t>(</a:t>
            </a:r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dirty="0"/>
              <a:t>key, </a:t>
            </a:r>
            <a:r>
              <a:rPr lang="en-US" sz="2000" dirty="0" err="1"/>
              <a:t>CProxy</a:t>
            </a:r>
            <a:r>
              <a:rPr lang="en-US" sz="2000" dirty="0"/>
              <a:t> Client c, </a:t>
            </a:r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dirty="0"/>
              <a:t>ref) {</a:t>
            </a:r>
          </a:p>
          <a:p>
            <a:pPr marL="0" indent="0">
              <a:buNone/>
            </a:pPr>
            <a:r>
              <a:rPr lang="en-US" sz="2000" dirty="0" smtClean="0"/>
              <a:t>    </a:t>
            </a:r>
            <a:r>
              <a:rPr lang="en-US" sz="2000" dirty="0" err="1" smtClean="0"/>
              <a:t>ValueType</a:t>
            </a:r>
            <a:r>
              <a:rPr lang="en-US" sz="2000" dirty="0" smtClean="0"/>
              <a:t> </a:t>
            </a:r>
            <a:r>
              <a:rPr lang="en-US" sz="2000" dirty="0"/>
              <a:t>v = </a:t>
            </a:r>
            <a:r>
              <a:rPr lang="en-US" sz="2000" dirty="0" err="1"/>
              <a:t>localTable</a:t>
            </a:r>
            <a:r>
              <a:rPr lang="en-US" sz="2000" dirty="0"/>
              <a:t>[key];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</a:t>
            </a:r>
            <a:r>
              <a:rPr lang="en-US" sz="2000" dirty="0" err="1" smtClean="0"/>
              <a:t>c.response</a:t>
            </a:r>
            <a:r>
              <a:rPr lang="en-US" sz="2000" dirty="0"/>
              <a:t>(ref, v);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827C5-A48F-E643-A81A-C484927AD4E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85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E861A-EA6B-EA43-8AA5-DB216DBB40B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46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example, a Jacobi reduction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115" y="950808"/>
            <a:ext cx="7395028" cy="5530054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E7B7B-D7FD-4D4E-90EF-E4394C25BA2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17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Methods: Natural Units of Sequential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3798317" cy="5455810"/>
          </a:xfrm>
        </p:spPr>
        <p:txBody>
          <a:bodyPr>
            <a:normAutofit fontScale="92500"/>
          </a:bodyPr>
          <a:lstStyle/>
          <a:p>
            <a:r>
              <a:rPr lang="en-US" dirty="0"/>
              <a:t>Methods still have the same sequential semantics</a:t>
            </a:r>
          </a:p>
          <a:p>
            <a:pPr lvl="1"/>
            <a:r>
              <a:rPr lang="en-US" dirty="0" smtClean="0"/>
              <a:t>Atomicity</a:t>
            </a:r>
            <a:r>
              <a:rPr lang="en-US" dirty="0"/>
              <a:t>: methods do not execute in parallel</a:t>
            </a:r>
          </a:p>
          <a:p>
            <a:r>
              <a:rPr lang="en-US" dirty="0"/>
              <a:t>Methods cannot be interrupted or preempted</a:t>
            </a:r>
          </a:p>
          <a:p>
            <a:r>
              <a:rPr lang="en-US" dirty="0"/>
              <a:t>Methods interact and update state of an object in the same way</a:t>
            </a:r>
          </a:p>
          <a:p>
            <a:r>
              <a:rPr lang="en-US" dirty="0"/>
              <a:t>Method sequencing is what changes from sequential computation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21222" b="-21222"/>
          <a:stretch>
            <a:fillRect/>
          </a:stretch>
        </p:blipFill>
        <p:spPr>
          <a:xfrm>
            <a:off x="4255517" y="935846"/>
            <a:ext cx="4431283" cy="545581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F5AE3-D499-5C4D-BB64-5FC5F114D78E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721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13BD3-C5FD-9543-B738-679BF38D8C83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29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Execution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6082"/>
            <a:ext cx="8229600" cy="3046854"/>
          </a:xfrm>
        </p:spPr>
        <p:txBody>
          <a:bodyPr/>
          <a:lstStyle/>
          <a:p>
            <a:r>
              <a:rPr lang="en-US" dirty="0"/>
              <a:t>Several objects live on a single </a:t>
            </a:r>
            <a:r>
              <a:rPr lang="en-US" i="1" dirty="0"/>
              <a:t>PE</a:t>
            </a:r>
          </a:p>
          <a:p>
            <a:pPr lvl="1"/>
            <a:r>
              <a:rPr lang="en-US" dirty="0" smtClean="0"/>
              <a:t>For </a:t>
            </a:r>
            <a:r>
              <a:rPr lang="en-US" dirty="0"/>
              <a:t>now, think of it as a core (or just “processor”)</a:t>
            </a:r>
          </a:p>
          <a:p>
            <a:r>
              <a:rPr lang="en-US" dirty="0"/>
              <a:t>As a result,</a:t>
            </a:r>
          </a:p>
          <a:p>
            <a:pPr lvl="1"/>
            <a:r>
              <a:rPr lang="en-US" dirty="0" smtClean="0"/>
              <a:t>Method </a:t>
            </a:r>
            <a:r>
              <a:rPr lang="en-US" dirty="0"/>
              <a:t>invocations directed at objects on that processor will have to be stored in a pool,</a:t>
            </a:r>
          </a:p>
          <a:p>
            <a:pPr lvl="1"/>
            <a:r>
              <a:rPr lang="en-US" dirty="0" smtClean="0"/>
              <a:t>And </a:t>
            </a:r>
            <a:r>
              <a:rPr lang="en-US" dirty="0"/>
              <a:t>a user-level scheduler will select one invocation from the queue and runs it to completion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PE is the entity that has one scheduler instance associated with 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734" y="3892936"/>
            <a:ext cx="4766279" cy="2521609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968F-93A4-C84C-9FC0-6F1C4806BE3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87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Execution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6082"/>
            <a:ext cx="8229600" cy="2177073"/>
          </a:xfrm>
        </p:spPr>
        <p:txBody>
          <a:bodyPr/>
          <a:lstStyle/>
          <a:p>
            <a:r>
              <a:rPr lang="en-US" dirty="0"/>
              <a:t>Execution is </a:t>
            </a:r>
            <a:r>
              <a:rPr lang="en-US" dirty="0" smtClean="0"/>
              <a:t>triggered </a:t>
            </a:r>
            <a:r>
              <a:rPr lang="en-US" dirty="0"/>
              <a:t>by availability of a “message” (a method invocation)</a:t>
            </a:r>
          </a:p>
          <a:p>
            <a:r>
              <a:rPr lang="en-US" dirty="0"/>
              <a:t>When an entry method executes,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may generate messages for other objects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RTS deposits them in the message Q on the target processor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228" y="3166263"/>
            <a:ext cx="5497383" cy="2908401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99C1C-6727-C344-B1D9-5F6CCC13E6A8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6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13AF4-ACC5-3549-B060-3D77093E255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98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3550" y="2750055"/>
            <a:ext cx="866342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100" dirty="0"/>
              <a:t>Manual: http://</a:t>
            </a:r>
            <a:r>
              <a:rPr lang="en-US" sz="2100" dirty="0" err="1"/>
              <a:t>charm.cs.illinois.edu</a:t>
            </a:r>
            <a:r>
              <a:rPr lang="en-US" sz="2100" dirty="0"/>
              <a:t>/manuals/html/charm++/</a:t>
            </a:r>
            <a:r>
              <a:rPr lang="en-US" sz="2100" dirty="0" err="1"/>
              <a:t>manual.html</a:t>
            </a:r>
            <a:r>
              <a:rPr lang="en-US" sz="2100" dirty="0"/>
              <a:t> </a:t>
            </a:r>
            <a:endParaRPr lang="en-US" sz="2100" dirty="0" smtClean="0"/>
          </a:p>
          <a:p>
            <a:pPr algn="ctr"/>
            <a:endParaRPr lang="en-US" sz="2100" dirty="0"/>
          </a:p>
          <a:p>
            <a:pPr algn="ctr"/>
            <a:r>
              <a:rPr lang="en-US" sz="2100" dirty="0" smtClean="0"/>
              <a:t>Installation</a:t>
            </a:r>
            <a:r>
              <a:rPr lang="en-US" sz="2100" dirty="0"/>
              <a:t>: http://</a:t>
            </a:r>
            <a:r>
              <a:rPr lang="en-US" sz="2100" dirty="0" err="1"/>
              <a:t>charm.cs.illinois.edu</a:t>
            </a:r>
            <a:r>
              <a:rPr lang="en-US" sz="2100" dirty="0"/>
              <a:t>/manuals/html/charm++/</a:t>
            </a:r>
            <a:r>
              <a:rPr lang="en-US" sz="2100" dirty="0" err="1"/>
              <a:t>A.html</a:t>
            </a:r>
            <a:r>
              <a:rPr lang="en-US" sz="2100" dirty="0"/>
              <a:t> </a:t>
            </a:r>
          </a:p>
          <a:p>
            <a:pPr algn="ctr"/>
            <a:endParaRPr lang="en-US" sz="21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B537-EEC6-A84A-9C51-603D8E7685E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326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Hello World Example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473946"/>
          </a:xfrm>
        </p:spPr>
        <p:txBody>
          <a:bodyPr/>
          <a:lstStyle/>
          <a:p>
            <a:r>
              <a:rPr lang="en-US" dirty="0" err="1" smtClean="0"/>
              <a:t>hello.ci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457200" y="1383924"/>
            <a:ext cx="8229600" cy="1461783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292934"/>
                </a:solidFill>
              </a:rPr>
              <a:t>mainmodule</a:t>
            </a:r>
            <a:r>
              <a:rPr lang="en-US" dirty="0">
                <a:solidFill>
                  <a:srgbClr val="292934"/>
                </a:solidFill>
              </a:rPr>
              <a:t> hello { </a:t>
            </a:r>
            <a:endParaRPr lang="en-US" dirty="0" smtClean="0">
              <a:solidFill>
                <a:srgbClr val="292934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292934"/>
                </a:solidFill>
              </a:rPr>
              <a:t>   </a:t>
            </a:r>
            <a:r>
              <a:rPr lang="en-US" b="1" dirty="0" err="1" smtClean="0">
                <a:solidFill>
                  <a:srgbClr val="292934"/>
                </a:solidFill>
              </a:rPr>
              <a:t>mainchare</a:t>
            </a:r>
            <a:r>
              <a:rPr lang="en-US" dirty="0" smtClean="0">
                <a:solidFill>
                  <a:srgbClr val="292934"/>
                </a:solidFill>
              </a:rPr>
              <a:t> </a:t>
            </a:r>
            <a:r>
              <a:rPr lang="en-US" dirty="0">
                <a:solidFill>
                  <a:srgbClr val="292934"/>
                </a:solidFill>
              </a:rPr>
              <a:t>Main {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292934"/>
                </a:solidFill>
              </a:rPr>
              <a:t>      </a:t>
            </a:r>
            <a:r>
              <a:rPr lang="en-US" b="1" dirty="0" smtClean="0">
                <a:solidFill>
                  <a:srgbClr val="292934"/>
                </a:solidFill>
              </a:rPr>
              <a:t>entry</a:t>
            </a:r>
            <a:r>
              <a:rPr lang="en-US" dirty="0" smtClean="0">
                <a:solidFill>
                  <a:srgbClr val="292934"/>
                </a:solidFill>
              </a:rPr>
              <a:t> </a:t>
            </a:r>
            <a:r>
              <a:rPr lang="en-US" dirty="0">
                <a:solidFill>
                  <a:srgbClr val="292934"/>
                </a:solidFill>
              </a:rPr>
              <a:t>Main(</a:t>
            </a:r>
            <a:r>
              <a:rPr lang="en-US" dirty="0" err="1">
                <a:solidFill>
                  <a:srgbClr val="292934"/>
                </a:solidFill>
              </a:rPr>
              <a:t>CkArgMsg</a:t>
            </a:r>
            <a:r>
              <a:rPr lang="en-US" dirty="0">
                <a:solidFill>
                  <a:srgbClr val="292934"/>
                </a:solidFill>
              </a:rPr>
              <a:t> ∗m); </a:t>
            </a:r>
            <a:endParaRPr lang="en-US" dirty="0" smtClean="0">
              <a:solidFill>
                <a:srgbClr val="292934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292934"/>
                </a:solidFill>
              </a:rPr>
              <a:t> </a:t>
            </a:r>
            <a:r>
              <a:rPr lang="en-US" dirty="0" smtClean="0">
                <a:solidFill>
                  <a:srgbClr val="292934"/>
                </a:solidFill>
              </a:rPr>
              <a:t>  };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292934"/>
                </a:solidFill>
              </a:rPr>
              <a:t>};</a:t>
            </a:r>
            <a:endParaRPr lang="en-US" dirty="0">
              <a:solidFill>
                <a:srgbClr val="292934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457200" y="2845707"/>
            <a:ext cx="8229600" cy="489584"/>
          </a:xfrm>
        </p:spPr>
        <p:txBody>
          <a:bodyPr/>
          <a:lstStyle/>
          <a:p>
            <a:r>
              <a:rPr lang="en-US" dirty="0" err="1" smtClean="0"/>
              <a:t>hello.cpp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457200" y="3335291"/>
            <a:ext cx="8229600" cy="284496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#include</a:t>
            </a:r>
            <a:r>
              <a:rPr lang="en-US" dirty="0"/>
              <a:t> &lt;</a:t>
            </a:r>
            <a:r>
              <a:rPr lang="en-US" dirty="0" err="1"/>
              <a:t>stdio.h</a:t>
            </a:r>
            <a:r>
              <a:rPr lang="en-US" dirty="0"/>
              <a:t>&gt;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</a:t>
            </a:r>
            <a:r>
              <a:rPr lang="en-US" dirty="0"/>
              <a:t> ”</a:t>
            </a:r>
            <a:r>
              <a:rPr lang="en-US" dirty="0" err="1"/>
              <a:t>hello.decl.h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class Main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Main {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   public</a:t>
            </a:r>
            <a:r>
              <a:rPr lang="en-US" dirty="0"/>
              <a:t>: Main(</a:t>
            </a:r>
            <a:r>
              <a:rPr lang="en-US" dirty="0" err="1"/>
              <a:t>CkArgMsg</a:t>
            </a:r>
            <a:r>
              <a:rPr lang="en-US" dirty="0"/>
              <a:t>∗ m)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”Hello World!” &lt;&lt; </a:t>
            </a:r>
            <a:r>
              <a:rPr lang="en-US" dirty="0" err="1"/>
              <a:t>endl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hello.def.h</a:t>
            </a:r>
            <a:r>
              <a:rPr lang="en-US" dirty="0"/>
              <a:t>”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48AE8-270A-8E4F-8CA2-BC696C306F18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182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Hello World with </a:t>
            </a:r>
            <a:r>
              <a:rPr lang="en-US" dirty="0" err="1" smtClean="0">
                <a:latin typeface="+mn-lt"/>
              </a:rPr>
              <a:t>Chares</a:t>
            </a:r>
            <a:endParaRPr lang="en-US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7200" y="1853406"/>
            <a:ext cx="4114800" cy="559594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+mn-lt"/>
              </a:rPr>
              <a:t>hello.ci</a:t>
            </a:r>
            <a:r>
              <a:rPr lang="en-US" dirty="0" smtClean="0">
                <a:latin typeface="+mn-lt"/>
              </a:rPr>
              <a:t> file</a:t>
            </a:r>
            <a:endParaRPr lang="en-US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4572000" y="909978"/>
            <a:ext cx="4114800" cy="559593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+mn-lt"/>
              </a:rPr>
              <a:t>hello.cpp</a:t>
            </a:r>
            <a:r>
              <a:rPr lang="en-US" dirty="0" smtClean="0">
                <a:latin typeface="+mn-lt"/>
              </a:rPr>
              <a:t> file</a:t>
            </a:r>
            <a:endParaRPr lang="en-US" dirty="0">
              <a:latin typeface="+mn-lt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457200" y="2413000"/>
            <a:ext cx="3979964" cy="2850027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b="1" dirty="0" err="1">
                <a:latin typeface="+mn-lt"/>
              </a:rPr>
              <a:t>mainmodule</a:t>
            </a:r>
            <a:r>
              <a:rPr lang="en-US" sz="1900" dirty="0">
                <a:latin typeface="+mn-lt"/>
              </a:rPr>
              <a:t> hello { </a:t>
            </a:r>
            <a:endParaRPr lang="en-US" sz="1900" dirty="0" smtClean="0">
              <a:latin typeface="+mn-lt"/>
            </a:endParaRPr>
          </a:p>
          <a:p>
            <a:pPr marL="0" indent="0">
              <a:buNone/>
            </a:pPr>
            <a:r>
              <a:rPr lang="en-US" sz="1900" dirty="0">
                <a:latin typeface="+mn-lt"/>
              </a:rPr>
              <a:t> </a:t>
            </a:r>
            <a:r>
              <a:rPr lang="en-US" sz="1900" dirty="0" smtClean="0">
                <a:latin typeface="+mn-lt"/>
              </a:rPr>
              <a:t>  </a:t>
            </a:r>
            <a:r>
              <a:rPr lang="en-US" sz="1900" b="1" dirty="0" err="1" smtClean="0">
                <a:latin typeface="+mn-lt"/>
              </a:rPr>
              <a:t>mainchare</a:t>
            </a:r>
            <a:r>
              <a:rPr lang="en-US" sz="1900" dirty="0" smtClean="0">
                <a:latin typeface="+mn-lt"/>
              </a:rPr>
              <a:t> </a:t>
            </a:r>
            <a:r>
              <a:rPr lang="en-US" sz="1900" dirty="0">
                <a:latin typeface="+mn-lt"/>
              </a:rPr>
              <a:t>Main {</a:t>
            </a:r>
          </a:p>
          <a:p>
            <a:pPr marL="0" indent="0">
              <a:buNone/>
            </a:pPr>
            <a:r>
              <a:rPr lang="en-US" sz="1900" dirty="0" smtClean="0">
                <a:latin typeface="+mn-lt"/>
              </a:rPr>
              <a:t>      </a:t>
            </a:r>
            <a:r>
              <a:rPr lang="en-US" sz="1900" b="1" dirty="0" smtClean="0">
                <a:latin typeface="+mn-lt"/>
              </a:rPr>
              <a:t>entry</a:t>
            </a:r>
            <a:r>
              <a:rPr lang="en-US" sz="1900" dirty="0" smtClean="0">
                <a:latin typeface="+mn-lt"/>
              </a:rPr>
              <a:t> </a:t>
            </a:r>
            <a:r>
              <a:rPr lang="en-US" sz="1900" dirty="0">
                <a:latin typeface="+mn-lt"/>
              </a:rPr>
              <a:t>Main(</a:t>
            </a:r>
            <a:r>
              <a:rPr lang="en-US" sz="1900" dirty="0" err="1">
                <a:latin typeface="+mn-lt"/>
              </a:rPr>
              <a:t>CkArgMsg</a:t>
            </a:r>
            <a:r>
              <a:rPr lang="en-US" sz="1900" dirty="0">
                <a:latin typeface="+mn-lt"/>
              </a:rPr>
              <a:t> ∗m); </a:t>
            </a:r>
            <a:endParaRPr lang="en-US" sz="1900" dirty="0" smtClean="0">
              <a:latin typeface="+mn-lt"/>
            </a:endParaRPr>
          </a:p>
          <a:p>
            <a:pPr marL="0" indent="0">
              <a:buNone/>
            </a:pPr>
            <a:r>
              <a:rPr lang="en-US" sz="1900" dirty="0">
                <a:latin typeface="+mn-lt"/>
              </a:rPr>
              <a:t> </a:t>
            </a:r>
            <a:r>
              <a:rPr lang="en-US" sz="1900" dirty="0" smtClean="0">
                <a:latin typeface="+mn-lt"/>
              </a:rPr>
              <a:t>  }</a:t>
            </a:r>
            <a:r>
              <a:rPr lang="en-US" sz="1900" dirty="0">
                <a:latin typeface="+mn-lt"/>
              </a:rPr>
              <a:t>;</a:t>
            </a:r>
          </a:p>
          <a:p>
            <a:pPr marL="0" indent="0">
              <a:buNone/>
            </a:pPr>
            <a:r>
              <a:rPr lang="en-US" sz="1900" dirty="0" smtClean="0">
                <a:latin typeface="+mn-lt"/>
              </a:rPr>
              <a:t>   </a:t>
            </a:r>
            <a:r>
              <a:rPr lang="en-US" sz="1900" b="1" dirty="0" err="1" smtClean="0">
                <a:latin typeface="+mn-lt"/>
              </a:rPr>
              <a:t>chare</a:t>
            </a:r>
            <a:r>
              <a:rPr lang="en-US" sz="1900" dirty="0" smtClean="0">
                <a:latin typeface="+mn-lt"/>
              </a:rPr>
              <a:t> </a:t>
            </a:r>
            <a:r>
              <a:rPr lang="en-US" sz="1900" dirty="0">
                <a:latin typeface="+mn-lt"/>
              </a:rPr>
              <a:t>Singleton { </a:t>
            </a:r>
            <a:endParaRPr lang="en-US" sz="1900" dirty="0" smtClean="0">
              <a:latin typeface="+mn-lt"/>
            </a:endParaRPr>
          </a:p>
          <a:p>
            <a:pPr marL="0" indent="0">
              <a:buNone/>
            </a:pPr>
            <a:r>
              <a:rPr lang="en-US" sz="1900" dirty="0">
                <a:latin typeface="+mn-lt"/>
              </a:rPr>
              <a:t> </a:t>
            </a:r>
            <a:r>
              <a:rPr lang="en-US" sz="1900" dirty="0" smtClean="0">
                <a:latin typeface="+mn-lt"/>
              </a:rPr>
              <a:t>     </a:t>
            </a:r>
            <a:r>
              <a:rPr lang="en-US" sz="1900" b="1" dirty="0" smtClean="0">
                <a:latin typeface="+mn-lt"/>
              </a:rPr>
              <a:t>entry</a:t>
            </a:r>
            <a:r>
              <a:rPr lang="en-US" sz="1900" dirty="0" smtClean="0">
                <a:latin typeface="+mn-lt"/>
              </a:rPr>
              <a:t> </a:t>
            </a:r>
            <a:r>
              <a:rPr lang="en-US" sz="1900" dirty="0">
                <a:latin typeface="+mn-lt"/>
              </a:rPr>
              <a:t>Singleton();</a:t>
            </a:r>
          </a:p>
          <a:p>
            <a:pPr marL="0" indent="0">
              <a:buNone/>
            </a:pPr>
            <a:r>
              <a:rPr lang="en-US" sz="1900" dirty="0" smtClean="0">
                <a:latin typeface="+mn-lt"/>
              </a:rPr>
              <a:t>   };</a:t>
            </a:r>
          </a:p>
          <a:p>
            <a:pPr marL="0" indent="0">
              <a:buNone/>
            </a:pPr>
            <a:r>
              <a:rPr lang="en-US" sz="1900" dirty="0" smtClean="0">
                <a:latin typeface="+mn-lt"/>
              </a:rPr>
              <a:t>};</a:t>
            </a:r>
            <a:endParaRPr lang="en-US" sz="1900" dirty="0">
              <a:latin typeface="+mn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4681972" y="1469571"/>
            <a:ext cx="4004827" cy="471068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#include</a:t>
            </a:r>
            <a:r>
              <a:rPr lang="en-US" dirty="0">
                <a:latin typeface="+mn-lt"/>
              </a:rPr>
              <a:t> &lt;</a:t>
            </a:r>
            <a:r>
              <a:rPr lang="en-US" dirty="0" err="1">
                <a:latin typeface="+mn-lt"/>
              </a:rPr>
              <a:t>stdio.h</a:t>
            </a:r>
            <a:r>
              <a:rPr lang="en-US" dirty="0">
                <a:latin typeface="+mn-lt"/>
              </a:rPr>
              <a:t>&gt;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#include</a:t>
            </a:r>
            <a:r>
              <a:rPr lang="en-US" dirty="0">
                <a:latin typeface="+mn-lt"/>
              </a:rPr>
              <a:t> ”</a:t>
            </a:r>
            <a:r>
              <a:rPr lang="en-US" dirty="0" err="1">
                <a:latin typeface="+mn-lt"/>
              </a:rPr>
              <a:t>hello.decl.h</a:t>
            </a:r>
            <a:r>
              <a:rPr lang="en-US" dirty="0">
                <a:latin typeface="+mn-lt"/>
              </a:rPr>
              <a:t>”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class</a:t>
            </a:r>
            <a:r>
              <a:rPr lang="en-US" dirty="0">
                <a:latin typeface="+mn-lt"/>
              </a:rPr>
              <a:t> Main : </a:t>
            </a:r>
            <a:r>
              <a:rPr lang="en-US" b="1" dirty="0">
                <a:latin typeface="+mn-lt"/>
              </a:rPr>
              <a:t>public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CBase</a:t>
            </a:r>
            <a:r>
              <a:rPr lang="en-US" dirty="0">
                <a:latin typeface="+mn-lt"/>
              </a:rPr>
              <a:t> Main {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</a:t>
            </a:r>
            <a:r>
              <a:rPr lang="en-US" b="1" dirty="0" smtClean="0">
                <a:latin typeface="+mn-lt"/>
              </a:rPr>
              <a:t>public</a:t>
            </a:r>
            <a:r>
              <a:rPr lang="en-US" dirty="0">
                <a:latin typeface="+mn-lt"/>
              </a:rPr>
              <a:t>: Main(</a:t>
            </a:r>
            <a:r>
              <a:rPr lang="en-US" dirty="0" err="1">
                <a:latin typeface="+mn-lt"/>
              </a:rPr>
              <a:t>CkArgMsg</a:t>
            </a:r>
            <a:r>
              <a:rPr lang="en-US" dirty="0">
                <a:latin typeface="+mn-lt"/>
              </a:rPr>
              <a:t>∗ m) {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   </a:t>
            </a:r>
            <a:r>
              <a:rPr lang="en-US" dirty="0" err="1" smtClean="0">
                <a:latin typeface="+mn-lt"/>
              </a:rPr>
              <a:t>CProxy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Singleton::</a:t>
            </a:r>
            <a:r>
              <a:rPr lang="en-US" dirty="0" err="1">
                <a:latin typeface="+mn-lt"/>
              </a:rPr>
              <a:t>ckNew</a:t>
            </a:r>
            <a:r>
              <a:rPr lang="en-US" dirty="0">
                <a:latin typeface="+mn-lt"/>
              </a:rPr>
              <a:t>();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}</a:t>
            </a:r>
            <a:r>
              <a:rPr lang="en-US" dirty="0">
                <a:latin typeface="+mn-lt"/>
              </a:rPr>
              <a:t>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}</a:t>
            </a:r>
            <a:r>
              <a:rPr lang="en-US" dirty="0">
                <a:latin typeface="+mn-lt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class</a:t>
            </a:r>
            <a:r>
              <a:rPr lang="en-US" dirty="0">
                <a:latin typeface="+mn-lt"/>
              </a:rPr>
              <a:t> Singleton : </a:t>
            </a:r>
            <a:r>
              <a:rPr lang="en-US" b="1" dirty="0">
                <a:latin typeface="+mn-lt"/>
              </a:rPr>
              <a:t>public </a:t>
            </a:r>
            <a:endParaRPr lang="en-US" b="1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   </a:t>
            </a:r>
            <a:r>
              <a:rPr lang="en-US" dirty="0" err="1" smtClean="0">
                <a:latin typeface="+mn-lt"/>
              </a:rPr>
              <a:t>CBase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Singleton {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</a:t>
            </a:r>
            <a:r>
              <a:rPr lang="en-US" b="1" dirty="0" smtClean="0">
                <a:latin typeface="+mn-lt"/>
              </a:rPr>
              <a:t>public</a:t>
            </a:r>
            <a:r>
              <a:rPr lang="en-US" dirty="0">
                <a:latin typeface="+mn-lt"/>
              </a:rPr>
              <a:t>: Singleton() {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   </a:t>
            </a:r>
            <a:r>
              <a:rPr lang="en-US" dirty="0" err="1" smtClean="0">
                <a:latin typeface="+mn-lt"/>
              </a:rPr>
              <a:t>ckout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&lt;&lt; ”Hello World!” &lt;&lt; </a:t>
            </a:r>
            <a:r>
              <a:rPr lang="en-US" dirty="0" err="1">
                <a:latin typeface="+mn-lt"/>
              </a:rPr>
              <a:t>endl</a:t>
            </a:r>
            <a:r>
              <a:rPr lang="en-US" dirty="0">
                <a:latin typeface="+mn-lt"/>
              </a:rPr>
              <a:t>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   </a:t>
            </a:r>
            <a:r>
              <a:rPr lang="en-US" dirty="0" err="1" smtClean="0">
                <a:latin typeface="+mn-lt"/>
              </a:rPr>
              <a:t>CkExit</a:t>
            </a:r>
            <a:r>
              <a:rPr lang="en-US" dirty="0">
                <a:latin typeface="+mn-lt"/>
              </a:rPr>
              <a:t>();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}</a:t>
            </a:r>
            <a:r>
              <a:rPr lang="en-US" dirty="0">
                <a:latin typeface="+mn-lt"/>
              </a:rPr>
              <a:t>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}</a:t>
            </a:r>
            <a:r>
              <a:rPr lang="en-US" dirty="0">
                <a:latin typeface="+mn-lt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#include</a:t>
            </a:r>
            <a:r>
              <a:rPr lang="en-US" dirty="0">
                <a:latin typeface="+mn-lt"/>
              </a:rPr>
              <a:t> ”</a:t>
            </a:r>
            <a:r>
              <a:rPr lang="en-US" dirty="0" err="1">
                <a:latin typeface="+mn-lt"/>
              </a:rPr>
              <a:t>hello.def.h</a:t>
            </a:r>
            <a:r>
              <a:rPr lang="en-US" dirty="0">
                <a:latin typeface="+mn-lt"/>
              </a:rPr>
              <a:t>”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45537-FD01-C04E-9FE8-74F7CCF20F26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660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Compiling a Charm++ Program</a:t>
            </a:r>
          </a:p>
        </p:txBody>
      </p:sp>
      <p:pic>
        <p:nvPicPr>
          <p:cNvPr id="4" name="Content Placeholder 3" descr="charmCompil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3242" b="-73242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F59-66CD-474C-80FB-0E2B578AA752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565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Charm++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clone http://</a:t>
            </a:r>
            <a:r>
              <a:rPr lang="en-US" dirty="0" err="1"/>
              <a:t>charm.cs.uiuc.edu</a:t>
            </a:r>
            <a:r>
              <a:rPr lang="en-US" dirty="0"/>
              <a:t>/</a:t>
            </a:r>
            <a:r>
              <a:rPr lang="en-US" dirty="0" err="1"/>
              <a:t>gerrit</a:t>
            </a:r>
            <a:r>
              <a:rPr lang="en-US" dirty="0"/>
              <a:t>/charm</a:t>
            </a:r>
          </a:p>
          <a:p>
            <a:r>
              <a:rPr lang="en-US" dirty="0"/>
              <a:t>./build &lt;TARGET&gt; &lt;ARCH&gt; &lt;OPTS&gt;</a:t>
            </a:r>
          </a:p>
          <a:p>
            <a:r>
              <a:rPr lang="en-US" dirty="0"/>
              <a:t>TARGET = Charm++, AMPI, </a:t>
            </a:r>
            <a:r>
              <a:rPr lang="en-US" dirty="0" err="1"/>
              <a:t>bgampi</a:t>
            </a:r>
            <a:r>
              <a:rPr lang="en-US" dirty="0"/>
              <a:t>, LIBS etc.</a:t>
            </a:r>
          </a:p>
          <a:p>
            <a:r>
              <a:rPr lang="en-US" dirty="0"/>
              <a:t>ARCH = net-linux-x86 64, multicore-darwin-x86 64, </a:t>
            </a:r>
            <a:r>
              <a:rPr lang="en-US" dirty="0" err="1"/>
              <a:t>pamilrts-bluegeneq</a:t>
            </a:r>
            <a:r>
              <a:rPr lang="en-US" dirty="0"/>
              <a:t> etc.</a:t>
            </a:r>
          </a:p>
          <a:p>
            <a:r>
              <a:rPr lang="en-US" dirty="0"/>
              <a:t>OPTS = –with-production, –enable-tracing, </a:t>
            </a:r>
            <a:r>
              <a:rPr lang="en-US" dirty="0" err="1"/>
              <a:t>xlc</a:t>
            </a:r>
            <a:r>
              <a:rPr lang="en-US" dirty="0"/>
              <a:t>, </a:t>
            </a:r>
            <a:r>
              <a:rPr lang="en-US" dirty="0" err="1"/>
              <a:t>smp</a:t>
            </a:r>
            <a:r>
              <a:rPr lang="en-US" dirty="0"/>
              <a:t>, -j8 </a:t>
            </a:r>
            <a:r>
              <a:rPr lang="en-US" dirty="0" smtClean="0"/>
              <a:t>etc.</a:t>
            </a:r>
          </a:p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charm.cs.illinois.edu</a:t>
            </a:r>
            <a:r>
              <a:rPr lang="en-US" dirty="0"/>
              <a:t>/manuals/html/charm++/</a:t>
            </a:r>
            <a:r>
              <a:rPr lang="en-US" dirty="0" err="1"/>
              <a:t>A.html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2D53F-7FBE-A64C-93CF-96420A1E526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18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Hello World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Compiling</a:t>
            </a:r>
          </a:p>
          <a:p>
            <a:pPr lvl="1"/>
            <a:r>
              <a:rPr lang="en-US" dirty="0" err="1" smtClean="0"/>
              <a:t>charmc</a:t>
            </a:r>
            <a:r>
              <a:rPr lang="en-US" dirty="0" smtClean="0"/>
              <a:t> </a:t>
            </a:r>
            <a:r>
              <a:rPr lang="en-US" dirty="0" err="1"/>
              <a:t>hello.ci</a:t>
            </a:r>
            <a:endParaRPr lang="en-US" dirty="0"/>
          </a:p>
          <a:p>
            <a:pPr lvl="1"/>
            <a:r>
              <a:rPr lang="en-US" dirty="0" err="1" smtClean="0"/>
              <a:t>charmc</a:t>
            </a:r>
            <a:r>
              <a:rPr lang="en-US" dirty="0" smtClean="0"/>
              <a:t> </a:t>
            </a:r>
            <a:r>
              <a:rPr lang="en-US" dirty="0"/>
              <a:t>-c </a:t>
            </a:r>
            <a:r>
              <a:rPr lang="en-US" dirty="0" err="1"/>
              <a:t>hello.C</a:t>
            </a:r>
            <a:endParaRPr lang="en-US" dirty="0"/>
          </a:p>
          <a:p>
            <a:pPr lvl="1"/>
            <a:r>
              <a:rPr lang="en-US" dirty="0" err="1" smtClean="0"/>
              <a:t>charmc</a:t>
            </a:r>
            <a:r>
              <a:rPr lang="en-US" dirty="0" smtClean="0"/>
              <a:t> </a:t>
            </a:r>
            <a:r>
              <a:rPr lang="en-US" dirty="0"/>
              <a:t>-o hello </a:t>
            </a:r>
            <a:r>
              <a:rPr lang="en-US" dirty="0" err="1"/>
              <a:t>hello.o</a:t>
            </a:r>
            <a:endParaRPr lang="en-US" dirty="0"/>
          </a:p>
          <a:p>
            <a:r>
              <a:rPr lang="en-US" dirty="0"/>
              <a:t>Running</a:t>
            </a:r>
          </a:p>
          <a:p>
            <a:pPr lvl="1"/>
            <a:r>
              <a:rPr lang="en-US" dirty="0" smtClean="0"/>
              <a:t>.</a:t>
            </a:r>
            <a:r>
              <a:rPr lang="en-US" dirty="0"/>
              <a:t>/</a:t>
            </a:r>
            <a:r>
              <a:rPr lang="en-US" dirty="0" err="1"/>
              <a:t>charmrun</a:t>
            </a:r>
            <a:r>
              <a:rPr lang="en-US" dirty="0"/>
              <a:t> +p7 ./hello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+p7 tells the system to use seven cores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9F566-044B-7448-9BD6-90F1761B0BF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376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2231-87AC-6D4C-985F-023319A7D9A2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29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Impact on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use of communication network</a:t>
            </a:r>
          </a:p>
          <a:p>
            <a:pPr lvl="1"/>
            <a:r>
              <a:rPr lang="en-US" dirty="0" smtClean="0"/>
              <a:t>Compute</a:t>
            </a:r>
            <a:r>
              <a:rPr lang="en-US" dirty="0"/>
              <a:t>-communicate cycles in typical MPI apps </a:t>
            </a:r>
            <a:endParaRPr lang="en-US" dirty="0" smtClean="0"/>
          </a:p>
          <a:p>
            <a:pPr lvl="1"/>
            <a:r>
              <a:rPr lang="en-US" dirty="0" smtClean="0"/>
              <a:t>Network </a:t>
            </a:r>
            <a:r>
              <a:rPr lang="en-US" dirty="0"/>
              <a:t>is used for a fraction of time</a:t>
            </a:r>
          </a:p>
          <a:p>
            <a:pPr lvl="1"/>
            <a:r>
              <a:rPr lang="en-US" dirty="0" smtClean="0"/>
              <a:t>And </a:t>
            </a:r>
            <a:r>
              <a:rPr lang="en-US" dirty="0"/>
              <a:t>is on the critical path</a:t>
            </a:r>
          </a:p>
          <a:p>
            <a:r>
              <a:rPr lang="en-US" dirty="0"/>
              <a:t>Hence, current communication networks are over-engineered by necessity</a:t>
            </a:r>
          </a:p>
          <a:p>
            <a:r>
              <a:rPr lang="en-US" dirty="0"/>
              <a:t>With </a:t>
            </a:r>
            <a:r>
              <a:rPr lang="en-US" dirty="0" err="1"/>
              <a:t>overdecomposition</a:t>
            </a:r>
            <a:endParaRPr lang="en-US" dirty="0"/>
          </a:p>
          <a:p>
            <a:pPr lvl="1"/>
            <a:r>
              <a:rPr lang="en-US" dirty="0" smtClean="0"/>
              <a:t>Communication </a:t>
            </a:r>
            <a:r>
              <a:rPr lang="en-US" dirty="0"/>
              <a:t>is spread over an iteration</a:t>
            </a:r>
          </a:p>
          <a:p>
            <a:pPr lvl="1"/>
            <a:r>
              <a:rPr lang="en-US" dirty="0" smtClean="0"/>
              <a:t>Adaptive </a:t>
            </a:r>
            <a:r>
              <a:rPr lang="en-US" dirty="0"/>
              <a:t>overlap of communication and computation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94B8D-7ED3-994B-82CA-0C7CA241AA9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344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 simple stencil computation</a:t>
            </a:r>
          </a:p>
          <a:p>
            <a:pPr lvl="1"/>
            <a:r>
              <a:rPr lang="en-US" dirty="0" smtClean="0"/>
              <a:t>With </a:t>
            </a:r>
            <a:r>
              <a:rPr lang="en-US" dirty="0"/>
              <a:t>traditional design based on traditional methods (e.g. MPI-based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Each </a:t>
            </a:r>
            <a:r>
              <a:rPr lang="en-US" dirty="0"/>
              <a:t>processor has a chunk, which alternates between computing </a:t>
            </a:r>
            <a:r>
              <a:rPr lang="en-US" dirty="0" smtClean="0"/>
              <a:t>and communicating</a:t>
            </a:r>
            <a:endParaRPr lang="en-US" dirty="0"/>
          </a:p>
          <a:p>
            <a:pPr lvl="1"/>
            <a:r>
              <a:rPr lang="en-US" dirty="0" smtClean="0"/>
              <a:t>With </a:t>
            </a:r>
            <a:r>
              <a:rPr lang="en-US" dirty="0"/>
              <a:t>Charm++</a:t>
            </a:r>
          </a:p>
          <a:p>
            <a:pPr lvl="2"/>
            <a:r>
              <a:rPr lang="en-US" dirty="0" smtClean="0"/>
              <a:t>Multiple </a:t>
            </a:r>
            <a:r>
              <a:rPr lang="en-US" dirty="0"/>
              <a:t>chunks on each processor</a:t>
            </a:r>
          </a:p>
          <a:p>
            <a:pPr lvl="2"/>
            <a:r>
              <a:rPr lang="en-US" dirty="0" smtClean="0"/>
              <a:t>Wait </a:t>
            </a:r>
            <a:r>
              <a:rPr lang="en-US" dirty="0"/>
              <a:t>time for each chunk overlapped with useful computation for </a:t>
            </a:r>
            <a:r>
              <a:rPr lang="en-US" dirty="0" smtClean="0"/>
              <a:t>others</a:t>
            </a:r>
          </a:p>
          <a:p>
            <a:pPr lvl="2"/>
            <a:r>
              <a:rPr lang="en-US" dirty="0" smtClean="0"/>
              <a:t>Communication </a:t>
            </a:r>
            <a:r>
              <a:rPr lang="en-US" dirty="0"/>
              <a:t>spread over time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5C7AB-79BD-7546-8695-AC7A18D717B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19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Stencil Computation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242782" y="2994637"/>
            <a:ext cx="8646764" cy="54649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Stencil in MPI: No overlap among computation and </a:t>
            </a:r>
            <a:r>
              <a:rPr lang="en-US" dirty="0" smtClean="0"/>
              <a:t>communication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242782" y="5602177"/>
            <a:ext cx="8646764" cy="8776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Stencil in Charm: Communication of a </a:t>
            </a:r>
            <a:r>
              <a:rPr lang="en-US" dirty="0" err="1"/>
              <a:t>chare</a:t>
            </a:r>
            <a:r>
              <a:rPr lang="en-US" dirty="0"/>
              <a:t> overlaps with computation of others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15"/>
          </p:nvPr>
        </p:nvPicPr>
        <p:blipFill>
          <a:blip r:embed="rId2"/>
          <a:srcRect t="-6464" b="-6464"/>
          <a:stretch>
            <a:fillRect/>
          </a:stretch>
        </p:blipFill>
        <p:spPr>
          <a:xfrm>
            <a:off x="242888" y="3582988"/>
            <a:ext cx="8647112" cy="2019300"/>
          </a:xfrm>
        </p:spPr>
      </p:pic>
      <p:pic>
        <p:nvPicPr>
          <p:cNvPr id="12" name="Content Placeholder 11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t="-14213" b="-14213"/>
          <a:stretch>
            <a:fillRect/>
          </a:stretch>
        </p:blipFill>
        <p:spPr>
          <a:xfrm>
            <a:off x="242888" y="909638"/>
            <a:ext cx="8647112" cy="2084387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0848-78B3-3248-A0EA-E38D39173DD4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245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Modularity and Compositionality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Without message-driven execution (and virtualization), you get either: Space-</a:t>
            </a:r>
            <a:r>
              <a:rPr lang="en-US" dirty="0" smtClean="0"/>
              <a:t>division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9287" b="-9287"/>
          <a:stretch>
            <a:fillRect/>
          </a:stretch>
        </p:blipFill>
        <p:spPr>
          <a:xfrm>
            <a:off x="457200" y="2198688"/>
            <a:ext cx="8229600" cy="430053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8AD5-95CC-6A4A-AFBA-25C92AE8BEE2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196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5A094-9275-C84D-84D4-E4C2DFD8E1D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62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Modularity and Compositionality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7500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Sequentialization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66176"/>
            <a:ext cx="8220278" cy="3622742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1DF7-D282-8942-9FFE-6B96B15E5D0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45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Modularity and Compositionality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54658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Parallel Composition: A1; (B —— C ); A2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971" b="-971"/>
          <a:stretch>
            <a:fillRect/>
          </a:stretch>
        </p:blipFill>
        <p:spPr>
          <a:xfrm>
            <a:off x="457200" y="1457325"/>
            <a:ext cx="8229600" cy="3697288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5154003"/>
            <a:ext cx="8229600" cy="1325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Recall: </a:t>
            </a:r>
            <a:r>
              <a:rPr lang="en-US" dirty="0" smtClean="0"/>
              <a:t>Different </a:t>
            </a:r>
            <a:r>
              <a:rPr lang="en-US" dirty="0"/>
              <a:t>modules, written in </a:t>
            </a:r>
            <a:r>
              <a:rPr lang="en-US" dirty="0" smtClean="0"/>
              <a:t>different </a:t>
            </a:r>
            <a:r>
              <a:rPr lang="en-US" dirty="0"/>
              <a:t>languages/paradigms, can overlap in time and on processors, without programmer having to worry about this </a:t>
            </a:r>
            <a:r>
              <a:rPr lang="en-US" dirty="0" smtClean="0"/>
              <a:t>explicitly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60730-38E4-9A4D-91E5-4BB6949294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491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Migratability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the programmer has written the code without reference to processors, all of the communication is expressed among objects</a:t>
            </a:r>
          </a:p>
          <a:p>
            <a:r>
              <a:rPr lang="en-US" dirty="0"/>
              <a:t>The system is free to migrate the objects across processors as and when it pleases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must ensure it can deliver method invocations to the objects, </a:t>
            </a:r>
            <a:r>
              <a:rPr lang="en-US" dirty="0" err="1"/>
              <a:t>whereever</a:t>
            </a:r>
            <a:r>
              <a:rPr lang="en-US" dirty="0"/>
              <a:t> they go</a:t>
            </a:r>
          </a:p>
          <a:p>
            <a:pPr lvl="1"/>
            <a:r>
              <a:rPr lang="en-US" dirty="0" smtClean="0"/>
              <a:t>This </a:t>
            </a:r>
            <a:r>
              <a:rPr lang="en-US" dirty="0" err="1"/>
              <a:t>migratability</a:t>
            </a:r>
            <a:r>
              <a:rPr lang="en-US" dirty="0"/>
              <a:t> turns out to be a key attribute for empowering an adaptive runtime system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75089-F018-8D47-8011-38D5D679776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172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Decomposition Independent of </a:t>
            </a:r>
            <a:r>
              <a:rPr lang="en-US" dirty="0" err="1"/>
              <a:t>numCores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95742" y="923605"/>
            <a:ext cx="5425589" cy="546589"/>
          </a:xfrm>
        </p:spPr>
        <p:txBody>
          <a:bodyPr/>
          <a:lstStyle/>
          <a:p>
            <a:r>
              <a:rPr lang="en-US" dirty="0"/>
              <a:t>Rocket simulation under traditional MPI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15145" b="-15145"/>
          <a:stretch>
            <a:fillRect/>
          </a:stretch>
        </p:blipFill>
        <p:spPr>
          <a:xfrm>
            <a:off x="709613" y="1433513"/>
            <a:ext cx="4911725" cy="1554162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195742" y="2987828"/>
            <a:ext cx="5425589" cy="861952"/>
          </a:xfrm>
        </p:spPr>
        <p:txBody>
          <a:bodyPr>
            <a:normAutofit/>
          </a:bodyPr>
          <a:lstStyle/>
          <a:p>
            <a:r>
              <a:rPr lang="en-US" dirty="0"/>
              <a:t>Rocket simulation with </a:t>
            </a:r>
            <a:r>
              <a:rPr lang="en-US" dirty="0" err="1"/>
              <a:t>migratable</a:t>
            </a:r>
            <a:r>
              <a:rPr lang="en-US" dirty="0"/>
              <a:t> objects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16"/>
          </p:nvPr>
        </p:nvPicPr>
        <p:blipFill>
          <a:blip r:embed="rId3"/>
          <a:srcRect t="-10313" b="-10313"/>
          <a:stretch>
            <a:fillRect/>
          </a:stretch>
        </p:blipFill>
        <p:spPr>
          <a:xfrm>
            <a:off x="709613" y="3849688"/>
            <a:ext cx="4911725" cy="1508125"/>
          </a:xfrm>
        </p:spPr>
      </p:pic>
      <p:sp>
        <p:nvSpPr>
          <p:cNvPr id="7" name="Content Placeholder 4"/>
          <p:cNvSpPr txBox="1">
            <a:spLocks/>
          </p:cNvSpPr>
          <p:nvPr/>
        </p:nvSpPr>
        <p:spPr>
          <a:xfrm>
            <a:off x="195742" y="5358603"/>
            <a:ext cx="5425589" cy="861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/>
              <a:t>Benefits: load balance, communication optimizations, </a:t>
            </a:r>
            <a:r>
              <a:rPr lang="en-US" smtClean="0"/>
              <a:t>modularity</a:t>
            </a:r>
            <a:endParaRPr lang="en-US" dirty="0"/>
          </a:p>
        </p:txBody>
      </p:sp>
      <p:pic>
        <p:nvPicPr>
          <p:cNvPr id="11" name="Picture 10" descr="rocke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681" y="2158504"/>
            <a:ext cx="2517648" cy="2517648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419AD-EE4A-E14E-B12A-28C4E0B85F4D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049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Utility for Multi-cores, Many-cores, Accelerators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6082"/>
            <a:ext cx="8229600" cy="2347160"/>
          </a:xfrm>
        </p:spPr>
        <p:txBody>
          <a:bodyPr/>
          <a:lstStyle/>
          <a:p>
            <a:r>
              <a:rPr lang="en-US" dirty="0"/>
              <a:t>Objects connote and promote locality Message-driven execution is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strong principle of prediction for data and code use </a:t>
            </a:r>
            <a:endParaRPr lang="en-US" dirty="0" smtClean="0"/>
          </a:p>
          <a:p>
            <a:pPr lvl="1"/>
            <a:r>
              <a:rPr lang="en-US" dirty="0" smtClean="0"/>
              <a:t>Much </a:t>
            </a:r>
            <a:r>
              <a:rPr lang="en-US" dirty="0"/>
              <a:t>stronger than principle of locality</a:t>
            </a:r>
          </a:p>
          <a:p>
            <a:pPr lvl="2"/>
            <a:r>
              <a:rPr lang="en-US" dirty="0" smtClean="0"/>
              <a:t>Can </a:t>
            </a:r>
            <a:r>
              <a:rPr lang="en-US" dirty="0"/>
              <a:t>be used to scale memory wall</a:t>
            </a:r>
          </a:p>
          <a:p>
            <a:pPr lvl="2"/>
            <a:r>
              <a:rPr lang="en-US" dirty="0" smtClean="0"/>
              <a:t>Prefetching </a:t>
            </a:r>
            <a:r>
              <a:rPr lang="en-US" dirty="0"/>
              <a:t>of needed data, </a:t>
            </a:r>
            <a:r>
              <a:rPr lang="en-US" dirty="0" err="1"/>
              <a:t>e.g</a:t>
            </a:r>
            <a:r>
              <a:rPr lang="en-US" dirty="0"/>
              <a:t>, into scratch pad memories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175" y="3317084"/>
            <a:ext cx="5625213" cy="2976029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4F2C-2200-ED4A-9DB9-0DB4CBA2E030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97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Load Balancing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Static</a:t>
            </a:r>
          </a:p>
          <a:p>
            <a:pPr lvl="1"/>
            <a:r>
              <a:rPr lang="en-US" dirty="0" smtClean="0"/>
              <a:t>Irregular </a:t>
            </a:r>
            <a:r>
              <a:rPr lang="en-US" dirty="0"/>
              <a:t>applications</a:t>
            </a:r>
          </a:p>
          <a:p>
            <a:pPr lvl="1"/>
            <a:r>
              <a:rPr lang="en-US" dirty="0" smtClean="0"/>
              <a:t>Programmer </a:t>
            </a:r>
            <a:r>
              <a:rPr lang="en-US" dirty="0"/>
              <a:t>shouldn’t have to figure out ideal mapping</a:t>
            </a:r>
          </a:p>
          <a:p>
            <a:r>
              <a:rPr lang="en-US" dirty="0"/>
              <a:t>Dynamic</a:t>
            </a:r>
          </a:p>
          <a:p>
            <a:pPr lvl="1"/>
            <a:r>
              <a:rPr lang="en-US" dirty="0" smtClean="0"/>
              <a:t>Applications </a:t>
            </a:r>
            <a:r>
              <a:rPr lang="en-US" dirty="0"/>
              <a:t>are increasingly using adaptive strategies </a:t>
            </a:r>
            <a:endParaRPr lang="en-US" dirty="0" smtClean="0"/>
          </a:p>
          <a:p>
            <a:pPr lvl="1"/>
            <a:r>
              <a:rPr lang="en-US" dirty="0" smtClean="0"/>
              <a:t>Abrupt </a:t>
            </a:r>
            <a:r>
              <a:rPr lang="en-US" dirty="0"/>
              <a:t>refinements</a:t>
            </a:r>
          </a:p>
          <a:p>
            <a:pPr lvl="1"/>
            <a:r>
              <a:rPr lang="en-US" dirty="0" smtClean="0"/>
              <a:t>Continuous </a:t>
            </a:r>
            <a:r>
              <a:rPr lang="en-US" dirty="0"/>
              <a:t>migration of work: e.g. particles in MD</a:t>
            </a:r>
          </a:p>
          <a:p>
            <a:r>
              <a:rPr lang="en-US" dirty="0"/>
              <a:t>Challenges</a:t>
            </a:r>
          </a:p>
          <a:p>
            <a:pPr lvl="1"/>
            <a:r>
              <a:rPr lang="en-US" dirty="0" smtClean="0"/>
              <a:t>Performance </a:t>
            </a:r>
            <a:r>
              <a:rPr lang="en-US" dirty="0"/>
              <a:t>limited by most overloaded processor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chance that one processor is severely overloaded gets higher </a:t>
            </a:r>
            <a:r>
              <a:rPr lang="en-US" dirty="0" smtClean="0"/>
              <a:t>as #</a:t>
            </a:r>
            <a:r>
              <a:rPr lang="en-US" dirty="0"/>
              <a:t>processors </a:t>
            </a:r>
            <a:r>
              <a:rPr lang="en-US" dirty="0" smtClean="0"/>
              <a:t>increases</a:t>
            </a:r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r>
              <a:rPr lang="en-US" sz="2400" b="1" dirty="0" err="1" smtClean="0"/>
              <a:t>Migratable</a:t>
            </a:r>
            <a:r>
              <a:rPr lang="en-US" sz="2400" b="1" dirty="0" smtClean="0"/>
              <a:t> </a:t>
            </a:r>
            <a:r>
              <a:rPr lang="en-US" sz="2400" b="1" dirty="0"/>
              <a:t>Objects Empower Automated Load Balancing!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35300-9DFE-4346-913D-721DDA4BD2A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6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A quick Example 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2200" dirty="0" smtClean="0"/>
              <a:t>Weather Forecasting in BRAMS 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58632"/>
            <a:ext cx="8229600" cy="1340478"/>
          </a:xfrm>
        </p:spPr>
        <p:txBody>
          <a:bodyPr/>
          <a:lstStyle/>
          <a:p>
            <a:r>
              <a:rPr lang="en-US" dirty="0" err="1"/>
              <a:t>Brams</a:t>
            </a:r>
            <a:r>
              <a:rPr lang="en-US" dirty="0"/>
              <a:t>: </a:t>
            </a:r>
            <a:r>
              <a:rPr lang="en-US" dirty="0" err="1"/>
              <a:t>Brazillian</a:t>
            </a:r>
            <a:r>
              <a:rPr lang="en-US" dirty="0"/>
              <a:t> weather code (based on RAMS)</a:t>
            </a:r>
          </a:p>
          <a:p>
            <a:r>
              <a:rPr lang="en-US" dirty="0"/>
              <a:t>AMPI version (Eduardo Rodrigues, with Mendes and J. Panetta)</a:t>
            </a:r>
          </a:p>
        </p:txBody>
      </p:sp>
      <p:pic>
        <p:nvPicPr>
          <p:cNvPr id="4" name="Picture 3" descr="bramsVisu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9110"/>
            <a:ext cx="8339780" cy="4173636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EA300-EA66-1343-9066-E0183F0018C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65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Basic Virtualization of BRAMS</a:t>
            </a:r>
            <a:endParaRPr lang="en-US" dirty="0"/>
          </a:p>
        </p:txBody>
      </p:sp>
      <p:pic>
        <p:nvPicPr>
          <p:cNvPr id="6" name="Content Placeholder 5" descr="bramsNonVirtual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052" b="-18052"/>
          <a:stretch>
            <a:fillRect/>
          </a:stretch>
        </p:blipFill>
        <p:spPr/>
      </p:pic>
      <p:pic>
        <p:nvPicPr>
          <p:cNvPr id="7" name="Content Placeholder 6" descr="bramsVirtual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141" b="-17141"/>
          <a:stretch>
            <a:fillRect/>
          </a:stretch>
        </p:blipFill>
        <p:spPr/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9AC39-BAC8-4C4D-91EA-75B05D74A927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886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Baseline: 64 objects on 64 processors</a:t>
            </a:r>
          </a:p>
        </p:txBody>
      </p:sp>
      <p:pic>
        <p:nvPicPr>
          <p:cNvPr id="4" name="Content Placeholder 3" descr="usageNonVirtua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8" r="-4138"/>
          <a:stretch>
            <a:fillRect/>
          </a:stretch>
        </p:blipFill>
        <p:spPr/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75C1-9B79-0248-BB86-A995101BD30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59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Over-decomposition: 1024 objects on 64 processors</a:t>
            </a:r>
            <a:br>
              <a:rPr lang="en-US" sz="3600" dirty="0"/>
            </a:br>
            <a:r>
              <a:rPr lang="en-US" sz="2200" dirty="0"/>
              <a:t>Benefits from communication/computation overlap</a:t>
            </a:r>
          </a:p>
        </p:txBody>
      </p:sp>
      <p:pic>
        <p:nvPicPr>
          <p:cNvPr id="4" name="Content Placeholder 3" descr="usageVirtua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4" r="-4134"/>
          <a:stretch>
            <a:fillRect/>
          </a:stretch>
        </p:blipFill>
        <p:spPr/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D0AA6-FDB4-7844-BBB3-16F49EC09C2E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76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Harnessing Parallelism: Challenges 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/>
              <a:t>Trends in System </a:t>
            </a:r>
            <a:r>
              <a:rPr lang="en-US" sz="2200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Frequencies have stopped increasing </a:t>
            </a:r>
            <a:endParaRPr lang="en-US" dirty="0" smtClean="0"/>
          </a:p>
          <a:p>
            <a:r>
              <a:rPr lang="en-US" dirty="0" smtClean="0"/>
              <a:t>Memory </a:t>
            </a:r>
            <a:r>
              <a:rPr lang="en-US" dirty="0"/>
              <a:t>costs are high </a:t>
            </a:r>
          </a:p>
          <a:p>
            <a:pPr lvl="1"/>
            <a:r>
              <a:rPr lang="en-US" dirty="0" smtClean="0"/>
              <a:t>Relatively </a:t>
            </a:r>
            <a:r>
              <a:rPr lang="en-US" dirty="0"/>
              <a:t>low per core memory </a:t>
            </a:r>
            <a:endParaRPr lang="en-US" dirty="0" smtClean="0"/>
          </a:p>
          <a:p>
            <a:r>
              <a:rPr lang="en-US" dirty="0" smtClean="0"/>
              <a:t>Increasing </a:t>
            </a:r>
            <a:r>
              <a:rPr lang="en-US" dirty="0"/>
              <a:t>heterogeneity </a:t>
            </a:r>
          </a:p>
          <a:p>
            <a:pPr lvl="1"/>
            <a:r>
              <a:rPr lang="en-US" dirty="0" smtClean="0"/>
              <a:t>Accelerators</a:t>
            </a:r>
            <a:r>
              <a:rPr lang="en-US" dirty="0"/>
              <a:t>, </a:t>
            </a:r>
            <a:r>
              <a:rPr lang="en-US" dirty="0" smtClean="0"/>
              <a:t>SMT</a:t>
            </a:r>
          </a:p>
          <a:p>
            <a:r>
              <a:rPr lang="en-US" dirty="0" smtClean="0"/>
              <a:t>Energy</a:t>
            </a:r>
            <a:r>
              <a:rPr lang="en-US" dirty="0"/>
              <a:t>, power, and thermal considerations </a:t>
            </a:r>
            <a:endParaRPr lang="en-US" dirty="0" smtClean="0"/>
          </a:p>
          <a:p>
            <a:r>
              <a:rPr lang="en-US" dirty="0" smtClean="0"/>
              <a:t>Frequent </a:t>
            </a:r>
            <a:r>
              <a:rPr lang="en-US" dirty="0"/>
              <a:t>component failures 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4983-29CA-804F-B0C2-861AD8815D4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33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With Load Balancing: 1024 objects on 64 processors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10483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No </a:t>
            </a:r>
            <a:r>
              <a:rPr lang="en-US" dirty="0" err="1"/>
              <a:t>overdecomp</a:t>
            </a:r>
            <a:r>
              <a:rPr lang="en-US" dirty="0"/>
              <a:t> (64 threads): 4988 sec </a:t>
            </a:r>
            <a:endParaRPr lang="en-US" dirty="0" smtClean="0"/>
          </a:p>
          <a:p>
            <a:r>
              <a:rPr lang="en-US" dirty="0" err="1" smtClean="0"/>
              <a:t>Overdecomp</a:t>
            </a:r>
            <a:r>
              <a:rPr lang="en-US" dirty="0" smtClean="0"/>
              <a:t> </a:t>
            </a:r>
            <a:r>
              <a:rPr lang="en-US" dirty="0"/>
              <a:t>into 1024 threads: 3713 sec </a:t>
            </a:r>
            <a:endParaRPr lang="en-US" dirty="0" smtClean="0"/>
          </a:p>
          <a:p>
            <a:r>
              <a:rPr lang="en-US" dirty="0" smtClean="0"/>
              <a:t>Load </a:t>
            </a:r>
            <a:r>
              <a:rPr lang="en-US" dirty="0"/>
              <a:t>balancing (1024 threads): 3367 sec</a:t>
            </a:r>
          </a:p>
        </p:txBody>
      </p:sp>
      <p:pic>
        <p:nvPicPr>
          <p:cNvPr id="7" name="Content Placeholder 6" descr="usageLB.png"/>
          <p:cNvPicPr>
            <a:picLocks noGrp="1" noChangeAspect="1"/>
          </p:cNvPicPr>
          <p:nvPr>
            <p:ph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895" r="-12895"/>
          <a:stretch/>
        </p:blipFill>
        <p:spPr>
          <a:xfrm>
            <a:off x="457200" y="1958337"/>
            <a:ext cx="8229600" cy="4505963"/>
          </a:xfr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8005-8C4B-6840-B2A8-B45C31C8FC31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597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mOutlin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9157"/>
            <a:ext cx="9144000" cy="6053784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AE6AD-0418-2148-92AF-416EF55EE1A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898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995C0-827B-264B-AC36-EDB36FEEB8B8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692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Charm++ 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2034320"/>
          </a:xfrm>
        </p:spPr>
        <p:txBody>
          <a:bodyPr/>
          <a:lstStyle/>
          <a:p>
            <a:r>
              <a:rPr lang="en-US" dirty="0"/>
              <a:t>C++ objects (including Charm++ objects)</a:t>
            </a:r>
          </a:p>
          <a:p>
            <a:pPr lvl="1"/>
            <a:r>
              <a:rPr lang="en-US" dirty="0" smtClean="0"/>
              <a:t>Defined </a:t>
            </a:r>
            <a:r>
              <a:rPr lang="en-US" dirty="0"/>
              <a:t>in regular .h and .C files</a:t>
            </a:r>
          </a:p>
          <a:p>
            <a:r>
              <a:rPr lang="en-US" dirty="0" err="1"/>
              <a:t>Chare</a:t>
            </a:r>
            <a:r>
              <a:rPr lang="en-US" dirty="0"/>
              <a:t> objects, entry methods (asynchronous methods)</a:t>
            </a:r>
          </a:p>
          <a:p>
            <a:pPr lvl="1"/>
            <a:r>
              <a:rPr lang="en-US" dirty="0" smtClean="0"/>
              <a:t>Defined </a:t>
            </a:r>
            <a:r>
              <a:rPr lang="en-US" dirty="0"/>
              <a:t>in .ci file</a:t>
            </a:r>
          </a:p>
          <a:p>
            <a:pPr lvl="1"/>
            <a:r>
              <a:rPr lang="en-US" dirty="0" smtClean="0"/>
              <a:t>Implemented </a:t>
            </a:r>
            <a:r>
              <a:rPr lang="en-US" dirty="0"/>
              <a:t>in the .C file</a:t>
            </a:r>
          </a:p>
        </p:txBody>
      </p:sp>
      <p:pic>
        <p:nvPicPr>
          <p:cNvPr id="7" name="Content Placeholder 6" descr="charmFiles.png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01" b="-1501"/>
          <a:stretch>
            <a:fillRect/>
          </a:stretch>
        </p:blipFill>
        <p:spPr>
          <a:xfrm>
            <a:off x="457200" y="3117850"/>
            <a:ext cx="8229600" cy="3021013"/>
          </a:xfr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AAA5-D767-4C40-91CB-82448A62D926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379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3603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Charm++ programs are organized as a collection of </a:t>
            </a:r>
            <a:r>
              <a:rPr lang="en-US" dirty="0" smtClean="0"/>
              <a:t>modules</a:t>
            </a:r>
          </a:p>
          <a:p>
            <a:r>
              <a:rPr lang="en-US" dirty="0" smtClean="0"/>
              <a:t>Each </a:t>
            </a:r>
            <a:r>
              <a:rPr lang="en-US" dirty="0"/>
              <a:t>module has one or more </a:t>
            </a:r>
            <a:r>
              <a:rPr lang="en-US" dirty="0" err="1"/>
              <a:t>chares</a:t>
            </a:r>
            <a:endParaRPr lang="en-US" dirty="0"/>
          </a:p>
          <a:p>
            <a:r>
              <a:rPr lang="en-US" dirty="0"/>
              <a:t>The module that contains the </a:t>
            </a:r>
            <a:r>
              <a:rPr lang="en-US" dirty="0" err="1"/>
              <a:t>mainchare</a:t>
            </a:r>
            <a:r>
              <a:rPr lang="en-US" dirty="0"/>
              <a:t>, is declared as the </a:t>
            </a:r>
            <a:r>
              <a:rPr lang="en-US" dirty="0" err="1"/>
              <a:t>mainmodule</a:t>
            </a:r>
            <a:endParaRPr lang="en-US" dirty="0"/>
          </a:p>
          <a:p>
            <a:r>
              <a:rPr lang="en-US" dirty="0"/>
              <a:t>Each module, when compiled, generates two files:</a:t>
            </a:r>
          </a:p>
          <a:p>
            <a:pPr marL="0" indent="0">
              <a:buNone/>
            </a:pPr>
            <a:r>
              <a:rPr lang="en-US" i="1" dirty="0" smtClean="0"/>
              <a:t>   </a:t>
            </a:r>
            <a:r>
              <a:rPr lang="en-US" dirty="0" err="1" smtClean="0">
                <a:latin typeface="Lucida Console"/>
                <a:cs typeface="Lucida Console"/>
              </a:rPr>
              <a:t>MyModule.decl.h</a:t>
            </a:r>
            <a:r>
              <a:rPr lang="en-US" dirty="0" smtClean="0">
                <a:latin typeface="Lucida Console"/>
                <a:cs typeface="Lucida Console"/>
              </a:rPr>
              <a:t> </a:t>
            </a:r>
            <a:r>
              <a:rPr lang="en-US" dirty="0"/>
              <a:t>and </a:t>
            </a:r>
            <a:r>
              <a:rPr lang="en-US" dirty="0" err="1" smtClean="0">
                <a:latin typeface="Lucida Console"/>
                <a:cs typeface="Lucida Console"/>
              </a:rPr>
              <a:t>MyModule.def.h</a:t>
            </a:r>
            <a:endParaRPr lang="en-US" dirty="0" smtClean="0">
              <a:latin typeface="Lucida Console"/>
              <a:cs typeface="Lucida Console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4513352"/>
            <a:ext cx="8229600" cy="1252672"/>
          </a:xfrm>
          <a:solidFill>
            <a:schemeClr val="accent5">
              <a:lumMod val="40000"/>
              <a:lumOff val="60000"/>
            </a:schemeClr>
          </a:solidFill>
          <a:ln>
            <a:solidFill>
              <a:srgbClr val="292934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[main]</a:t>
            </a:r>
            <a:r>
              <a:rPr lang="en-US" b="1" dirty="0"/>
              <a:t>module</a:t>
            </a:r>
            <a:r>
              <a:rPr lang="en-US" dirty="0"/>
              <a:t> </a:t>
            </a:r>
            <a:r>
              <a:rPr lang="en-US" dirty="0" err="1"/>
              <a:t>MyModule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/</a:t>
            </a:r>
            <a:r>
              <a:rPr lang="en-US" dirty="0"/>
              <a:t>/... </a:t>
            </a:r>
            <a:r>
              <a:rPr lang="en-US" dirty="0" err="1"/>
              <a:t>chare</a:t>
            </a:r>
            <a:r>
              <a:rPr lang="en-US" dirty="0"/>
              <a:t> definitions ...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8C30A-50DC-C949-89DD-4F9B44C5753D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608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</a:t>
            </a:r>
            <a:r>
              <a:rPr lang="en-US" dirty="0" err="1"/>
              <a:t>Chares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8"/>
            <a:ext cx="8229600" cy="2302918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Chares</a:t>
            </a:r>
            <a:r>
              <a:rPr lang="en-US" dirty="0"/>
              <a:t> are parallel objects that are managed by the RTS</a:t>
            </a:r>
          </a:p>
          <a:p>
            <a:r>
              <a:rPr lang="en-US" dirty="0"/>
              <a:t>Each </a:t>
            </a:r>
            <a:r>
              <a:rPr lang="en-US" dirty="0" err="1"/>
              <a:t>chare</a:t>
            </a:r>
            <a:r>
              <a:rPr lang="en-US" dirty="0"/>
              <a:t> has a set </a:t>
            </a:r>
            <a:r>
              <a:rPr lang="en-US" i="1" dirty="0"/>
              <a:t>entry</a:t>
            </a:r>
            <a:r>
              <a:rPr lang="en-US" dirty="0"/>
              <a:t> methods, which are asynchronous methods that may be invoked remotely</a:t>
            </a:r>
          </a:p>
          <a:p>
            <a:r>
              <a:rPr lang="en-US" dirty="0"/>
              <a:t>The following code, when compiled, generates a C++ </a:t>
            </a:r>
            <a:r>
              <a:rPr lang="en-US" dirty="0" smtClean="0"/>
              <a:t>class        </a:t>
            </a:r>
            <a:r>
              <a:rPr lang="en-US" dirty="0" err="1" smtClean="0">
                <a:latin typeface="Lucida Console"/>
                <a:cs typeface="Lucida Console"/>
              </a:rPr>
              <a:t>CBase_MyChare</a:t>
            </a:r>
            <a:r>
              <a:rPr lang="en-US" dirty="0" smtClean="0">
                <a:latin typeface="Lucida Console"/>
                <a:cs typeface="Lucida Console"/>
              </a:rPr>
              <a:t> </a:t>
            </a:r>
            <a:r>
              <a:rPr lang="en-US" dirty="0"/>
              <a:t>that encapsulates the RTS object</a:t>
            </a:r>
          </a:p>
          <a:p>
            <a:r>
              <a:rPr lang="en-US" dirty="0"/>
              <a:t>This generated class is extended and implemented in the .C file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3212896"/>
            <a:ext cx="8229600" cy="4938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706763"/>
            <a:ext cx="8229600" cy="113665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[main]</a:t>
            </a:r>
            <a:r>
              <a:rPr lang="en-US" b="1" dirty="0" err="1"/>
              <a:t>chare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 smtClean="0"/>
              <a:t>   /</a:t>
            </a:r>
            <a:r>
              <a:rPr lang="en-US" dirty="0"/>
              <a:t>/... entry method definitions ...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868788"/>
            <a:ext cx="8229600" cy="55615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 file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5367289"/>
            <a:ext cx="8229600" cy="1136650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class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/</a:t>
            </a:r>
            <a:r>
              <a:rPr lang="en-US" dirty="0"/>
              <a:t>/... entry method implementations ...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r>
              <a:rPr lang="en-US" dirty="0"/>
              <a:t>;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DBA2-41C4-FC42-AF15-6ACF50B9A47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6001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Entry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8"/>
            <a:ext cx="8229600" cy="909975"/>
          </a:xfrm>
        </p:spPr>
        <p:txBody>
          <a:bodyPr>
            <a:normAutofit/>
          </a:bodyPr>
          <a:lstStyle/>
          <a:p>
            <a:r>
              <a:rPr lang="en-US" dirty="0"/>
              <a:t>Entry methods are C++ methods that can be remotely and asynchronously invoked by another </a:t>
            </a:r>
            <a:r>
              <a:rPr lang="en-US" dirty="0" err="1"/>
              <a:t>chare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819953"/>
            <a:ext cx="8229600" cy="4938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2313820"/>
            <a:ext cx="8229600" cy="1401917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entry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(); </a:t>
            </a:r>
            <a:r>
              <a:rPr lang="en-US" i="1" dirty="0"/>
              <a:t>/∗ constructor entry method ∗/ </a:t>
            </a:r>
            <a:endParaRPr lang="en-US" i="1" dirty="0" smtClean="0"/>
          </a:p>
          <a:p>
            <a:pPr marL="0" indent="0">
              <a:buNone/>
            </a:pP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b="1" dirty="0" smtClean="0"/>
              <a:t>void </a:t>
            </a:r>
            <a:r>
              <a:rPr lang="en-US" dirty="0" smtClean="0"/>
              <a:t>foo();</a:t>
            </a:r>
          </a:p>
          <a:p>
            <a:pPr marL="0" indent="0">
              <a:buNone/>
            </a:pP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bar(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param</a:t>
            </a:r>
            <a:r>
              <a:rPr lang="en-US" dirty="0"/>
              <a:t>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063353"/>
            <a:ext cx="8229600" cy="55615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 file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4790043"/>
            <a:ext cx="8229600" cy="1453380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MyChare</a:t>
            </a:r>
            <a:r>
              <a:rPr lang="en-US" dirty="0"/>
              <a:t>() { </a:t>
            </a:r>
            <a:r>
              <a:rPr lang="en-US" i="1" dirty="0"/>
              <a:t>/∗... constructor code ...∗/ </a:t>
            </a: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::foo() { </a:t>
            </a:r>
            <a:r>
              <a:rPr lang="en-US" i="1" dirty="0"/>
              <a:t>/∗... code to execute ...∗/ </a:t>
            </a:r>
            <a:r>
              <a:rPr lang="en-US" dirty="0"/>
              <a:t>}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MyChare</a:t>
            </a:r>
            <a:r>
              <a:rPr lang="en-US" dirty="0"/>
              <a:t>::bar(</a:t>
            </a: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dirty="0" err="1"/>
              <a:t>param</a:t>
            </a:r>
            <a:r>
              <a:rPr lang="en-US" dirty="0"/>
              <a:t>) {</a:t>
            </a:r>
            <a:r>
              <a:rPr lang="en-US" i="1" dirty="0"/>
              <a:t> /∗... code to execute ...∗/ </a:t>
            </a:r>
            <a:r>
              <a:rPr lang="en-US" dirty="0"/>
              <a:t>}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08FE-6B5C-0942-BB2E-F88C771A47EB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1808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</a:t>
            </a:r>
            <a:r>
              <a:rPr lang="en-US" dirty="0" err="1"/>
              <a:t>mainchare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91453"/>
            <a:ext cx="8229600" cy="2496906"/>
          </a:xfrm>
        </p:spPr>
        <p:txBody>
          <a:bodyPr/>
          <a:lstStyle/>
          <a:p>
            <a:r>
              <a:rPr lang="en-US" dirty="0"/>
              <a:t>Execution begins with the </a:t>
            </a:r>
            <a:r>
              <a:rPr lang="en-US" dirty="0" err="1"/>
              <a:t>mainchare’s</a:t>
            </a:r>
            <a:r>
              <a:rPr lang="en-US" dirty="0"/>
              <a:t> constructor</a:t>
            </a:r>
          </a:p>
          <a:p>
            <a:r>
              <a:rPr lang="en-US" dirty="0"/>
              <a:t>The </a:t>
            </a:r>
            <a:r>
              <a:rPr lang="en-US" dirty="0" err="1"/>
              <a:t>mainchare’s</a:t>
            </a:r>
            <a:r>
              <a:rPr lang="en-US" dirty="0"/>
              <a:t> constructor takes a pointer to system-defined </a:t>
            </a:r>
            <a:r>
              <a:rPr lang="en-US" dirty="0" smtClean="0"/>
              <a:t>class </a:t>
            </a:r>
            <a:r>
              <a:rPr lang="en-US" dirty="0" err="1" smtClean="0">
                <a:latin typeface="Lucida Console"/>
                <a:cs typeface="Lucida Console"/>
              </a:rPr>
              <a:t>CkArgMsg</a:t>
            </a:r>
            <a:endParaRPr lang="en-US" dirty="0">
              <a:latin typeface="Lucida Console"/>
              <a:cs typeface="Lucida Console"/>
            </a:endParaRPr>
          </a:p>
          <a:p>
            <a:r>
              <a:rPr lang="en-US" dirty="0" err="1" smtClean="0">
                <a:latin typeface="Lucida Console"/>
                <a:cs typeface="Lucida Console"/>
              </a:rPr>
              <a:t>CkArgMsg</a:t>
            </a:r>
            <a:r>
              <a:rPr lang="en-US" dirty="0" smtClean="0"/>
              <a:t> contains </a:t>
            </a:r>
            <a:r>
              <a:rPr lang="en-US" dirty="0" err="1">
                <a:latin typeface="Lucida Console"/>
                <a:cs typeface="Lucida Console"/>
              </a:rPr>
              <a:t>argv</a:t>
            </a:r>
            <a:r>
              <a:rPr lang="en-US" dirty="0"/>
              <a:t> and </a:t>
            </a:r>
            <a:r>
              <a:rPr lang="en-US" dirty="0" err="1">
                <a:latin typeface="Lucida Console"/>
                <a:cs typeface="Lucida Console"/>
              </a:rPr>
              <a:t>argc</a:t>
            </a:r>
            <a:endParaRPr lang="en-US" dirty="0">
              <a:latin typeface="Lucida Console"/>
              <a:cs typeface="Lucida Console"/>
            </a:endParaRPr>
          </a:p>
          <a:p>
            <a:r>
              <a:rPr lang="en-US" dirty="0"/>
              <a:t>The </a:t>
            </a:r>
            <a:r>
              <a:rPr lang="en-US" dirty="0" err="1"/>
              <a:t>mainchare</a:t>
            </a:r>
            <a:r>
              <a:rPr lang="en-US" dirty="0"/>
              <a:t> will typically creates some additional </a:t>
            </a:r>
            <a:r>
              <a:rPr lang="en-US" dirty="0" err="1"/>
              <a:t>chares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B148-C837-5A4A-9177-E769F997E00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077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a </a:t>
            </a:r>
            <a:r>
              <a:rPr lang="en-US" dirty="0" err="1"/>
              <a:t>Chare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843246"/>
            <a:ext cx="8229600" cy="880064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chare</a:t>
            </a:r>
            <a:r>
              <a:rPr lang="en-US" dirty="0"/>
              <a:t> declared as </a:t>
            </a:r>
            <a:r>
              <a:rPr lang="en-US" dirty="0" err="1">
                <a:latin typeface="Lucida Console"/>
                <a:cs typeface="Lucida Console"/>
              </a:rPr>
              <a:t>chare</a:t>
            </a:r>
            <a:r>
              <a:rPr lang="en-US" dirty="0">
                <a:latin typeface="Lucida Console"/>
                <a:cs typeface="Lucida Console"/>
              </a:rPr>
              <a:t> </a:t>
            </a:r>
            <a:r>
              <a:rPr lang="en-US" dirty="0" err="1">
                <a:latin typeface="Lucida Console"/>
                <a:cs typeface="Lucida Console"/>
              </a:rPr>
              <a:t>MyChare</a:t>
            </a:r>
            <a:r>
              <a:rPr lang="en-US" dirty="0">
                <a:latin typeface="Lucida Console"/>
                <a:cs typeface="Lucida Console"/>
              </a:rPr>
              <a:t> {...}; </a:t>
            </a:r>
            <a:r>
              <a:rPr lang="en-US" dirty="0"/>
              <a:t>can be instantiated by the following call: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2723310"/>
            <a:ext cx="8229600" cy="47428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(... constructor arguments ...);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512885"/>
            <a:ext cx="8229600" cy="870971"/>
          </a:xfrm>
        </p:spPr>
        <p:txBody>
          <a:bodyPr/>
          <a:lstStyle/>
          <a:p>
            <a:r>
              <a:rPr lang="en-US" dirty="0"/>
              <a:t>To communicate with this class in the future, a proxy to it must be </a:t>
            </a:r>
            <a:r>
              <a:rPr lang="en-US" dirty="0" smtClean="0"/>
              <a:t>retained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475068"/>
            <a:ext cx="8229600" cy="1136791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proxy =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(... constructor arguments ...);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AF201-C85D-6C40-92AB-9574263DA8D2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852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Proxies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8"/>
            <a:ext cx="8229600" cy="2558252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dirty="0" err="1"/>
              <a:t>chare’s</a:t>
            </a:r>
            <a:r>
              <a:rPr lang="en-US" dirty="0"/>
              <a:t> own proxy can be obtained through a special </a:t>
            </a:r>
            <a:r>
              <a:rPr lang="en-US" dirty="0" smtClean="0"/>
              <a:t>variable </a:t>
            </a:r>
            <a:r>
              <a:rPr lang="en-US" dirty="0" err="1" smtClean="0">
                <a:latin typeface="Lucida Console"/>
                <a:cs typeface="Lucida Console"/>
              </a:rPr>
              <a:t>thisProxy</a:t>
            </a:r>
            <a:endParaRPr lang="en-US" dirty="0">
              <a:latin typeface="Lucida Console"/>
              <a:cs typeface="Lucida Console"/>
            </a:endParaRPr>
          </a:p>
          <a:p>
            <a:r>
              <a:rPr lang="en-US" dirty="0" err="1"/>
              <a:t>Chare</a:t>
            </a:r>
            <a:r>
              <a:rPr lang="en-US" dirty="0"/>
              <a:t> proxies can also be passed so </a:t>
            </a:r>
            <a:r>
              <a:rPr lang="en-US" dirty="0" err="1"/>
              <a:t>chares</a:t>
            </a:r>
            <a:r>
              <a:rPr lang="en-US" dirty="0"/>
              <a:t> can learn about others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this snippet, </a:t>
            </a:r>
            <a:r>
              <a:rPr lang="en-US" dirty="0" err="1">
                <a:latin typeface="Lucida Console"/>
                <a:cs typeface="Lucida Console"/>
              </a:rPr>
              <a:t>MyChare</a:t>
            </a:r>
            <a:r>
              <a:rPr lang="en-US" dirty="0"/>
              <a:t> learns about a </a:t>
            </a:r>
            <a:r>
              <a:rPr lang="en-US" dirty="0" err="1"/>
              <a:t>chare</a:t>
            </a:r>
            <a:r>
              <a:rPr lang="en-US" dirty="0"/>
              <a:t> instance </a:t>
            </a:r>
            <a:r>
              <a:rPr lang="en-US" dirty="0">
                <a:latin typeface="Lucida Console"/>
                <a:cs typeface="Lucida Console"/>
              </a:rPr>
              <a:t>main</a:t>
            </a:r>
            <a:r>
              <a:rPr lang="en-US" dirty="0"/>
              <a:t> , </a:t>
            </a:r>
            <a:r>
              <a:rPr lang="en-US" dirty="0" smtClean="0"/>
              <a:t>and then </a:t>
            </a:r>
            <a:r>
              <a:rPr lang="en-US" dirty="0"/>
              <a:t>invokes a method on it: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3468230"/>
            <a:ext cx="8229600" cy="4938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962097"/>
            <a:ext cx="8229600" cy="516587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/>
              <a:t>foobar2(</a:t>
            </a:r>
            <a:r>
              <a:rPr lang="en-US" dirty="0" err="1"/>
              <a:t>CProxy</a:t>
            </a:r>
            <a:r>
              <a:rPr lang="en-US" dirty="0"/>
              <a:t> Main main);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478684"/>
            <a:ext cx="8229600" cy="55615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 file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5034835"/>
            <a:ext cx="8229600" cy="1453380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::foobar2(</a:t>
            </a:r>
            <a:r>
              <a:rPr lang="en-US" dirty="0" err="1"/>
              <a:t>CProxy</a:t>
            </a:r>
            <a:r>
              <a:rPr lang="en-US" dirty="0"/>
              <a:t> Main main)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main.foo</a:t>
            </a:r>
            <a:r>
              <a:rPr lang="en-US" dirty="0"/>
              <a:t>()</a:t>
            </a:r>
            <a:r>
              <a:rPr lang="en-US" dirty="0" smtClean="0"/>
              <a:t>;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F2ED-A209-8241-96E4-43915ACF07C6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380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Harnessing Parallelism: Challenges 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000" dirty="0"/>
              <a:t>Trends in System Architecture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400" dirty="0"/>
              <a:t>However, compute resources are not faster cores, but more cores </a:t>
            </a:r>
          </a:p>
          <a:p>
            <a:r>
              <a:rPr lang="en-US" sz="2400" dirty="0"/>
              <a:t>Unprecedented levels of available concurrency </a:t>
            </a:r>
          </a:p>
          <a:p>
            <a:pPr lvl="1"/>
            <a:r>
              <a:rPr lang="en-US" sz="2000" dirty="0" smtClean="0"/>
              <a:t>IBM </a:t>
            </a:r>
            <a:r>
              <a:rPr lang="en-US" sz="2000" dirty="0"/>
              <a:t>BG/Q </a:t>
            </a:r>
          </a:p>
          <a:p>
            <a:pPr lvl="2"/>
            <a:r>
              <a:rPr lang="en-US" sz="1800" dirty="0" smtClean="0"/>
              <a:t>‘</a:t>
            </a:r>
            <a:r>
              <a:rPr lang="en-US" sz="1800" dirty="0"/>
              <a:t>Sequoia’: 1,572,864 cores </a:t>
            </a:r>
          </a:p>
          <a:p>
            <a:pPr lvl="2"/>
            <a:r>
              <a:rPr lang="en-US" sz="1800" dirty="0" smtClean="0"/>
              <a:t>‘</a:t>
            </a:r>
            <a:r>
              <a:rPr lang="en-US" sz="1800" dirty="0"/>
              <a:t>Mira’: 786,432 cores </a:t>
            </a:r>
          </a:p>
          <a:p>
            <a:pPr lvl="1"/>
            <a:r>
              <a:rPr lang="en-US" sz="2000" dirty="0" smtClean="0"/>
              <a:t>Cray </a:t>
            </a:r>
            <a:endParaRPr lang="en-US" sz="2000" dirty="0"/>
          </a:p>
          <a:p>
            <a:pPr lvl="2"/>
            <a:r>
              <a:rPr lang="en-US" sz="1800" dirty="0" smtClean="0"/>
              <a:t>XE6</a:t>
            </a:r>
            <a:r>
              <a:rPr lang="en-US" sz="1800" dirty="0"/>
              <a:t>+XK6 ‘</a:t>
            </a:r>
            <a:r>
              <a:rPr lang="en-US" sz="1800" dirty="0" err="1"/>
              <a:t>Bluewaters</a:t>
            </a:r>
            <a:r>
              <a:rPr lang="en-US" sz="1800" dirty="0"/>
              <a:t>‘: 386,816 </a:t>
            </a:r>
            <a:r>
              <a:rPr lang="en-US" sz="1800" dirty="0" smtClean="0"/>
              <a:t>cores </a:t>
            </a:r>
            <a:endParaRPr lang="en-US" sz="1800" dirty="0"/>
          </a:p>
          <a:p>
            <a:pPr lvl="2"/>
            <a:r>
              <a:rPr lang="en-US" sz="1800" dirty="0" smtClean="0"/>
              <a:t>XK6 </a:t>
            </a:r>
            <a:r>
              <a:rPr lang="en-US" sz="1800" dirty="0"/>
              <a:t>‘Titan’: 299,008 cores </a:t>
            </a:r>
          </a:p>
          <a:p>
            <a:pPr lvl="1"/>
            <a:r>
              <a:rPr lang="en-US" sz="2000" dirty="0" smtClean="0"/>
              <a:t>K </a:t>
            </a:r>
            <a:r>
              <a:rPr lang="en-US" sz="2000" dirty="0"/>
              <a:t>Supercomputer: 705,024 cores </a:t>
            </a:r>
            <a:endParaRPr lang="en-US" sz="2000" dirty="0" smtClean="0"/>
          </a:p>
          <a:p>
            <a:r>
              <a:rPr lang="en-US" sz="2400" dirty="0" smtClean="0"/>
              <a:t>Mid</a:t>
            </a:r>
            <a:r>
              <a:rPr lang="en-US" sz="2400" dirty="0"/>
              <a:t>-size clusters will be ubiquitous </a:t>
            </a:r>
          </a:p>
          <a:p>
            <a:endParaRPr lang="en-US" sz="2400" dirty="0"/>
          </a:p>
        </p:txBody>
      </p:sp>
      <p:pic>
        <p:nvPicPr>
          <p:cNvPr id="8" name="Content Placeholder 7" descr="mira.jp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3" b="11623"/>
          <a:stretch>
            <a:fillRect/>
          </a:stretch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Each thread of execution has to:</a:t>
            </a:r>
          </a:p>
          <a:p>
            <a:pPr lvl="1"/>
            <a:r>
              <a:rPr lang="en-US" dirty="0" smtClean="0"/>
              <a:t>Operate on lesser data</a:t>
            </a:r>
          </a:p>
          <a:p>
            <a:pPr lvl="1"/>
            <a:r>
              <a:rPr lang="en-US" dirty="0" smtClean="0"/>
              <a:t>Wait relatively longer for remote data</a:t>
            </a:r>
          </a:p>
          <a:p>
            <a:r>
              <a:rPr lang="en-US" dirty="0" smtClean="0"/>
              <a:t>Have to operate in </a:t>
            </a:r>
            <a:r>
              <a:rPr lang="en-US" b="1" dirty="0" smtClean="0"/>
              <a:t>strong scaling</a:t>
            </a:r>
            <a:r>
              <a:rPr lang="en-US" dirty="0" smtClean="0"/>
              <a:t> regime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Implications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69878-E4FC-4B4F-8757-96654B5071D4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14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Termination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84710"/>
            <a:ext cx="8229600" cy="430475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There is a special system call </a:t>
            </a:r>
            <a:r>
              <a:rPr lang="en-US" sz="2800" dirty="0" err="1">
                <a:latin typeface="Lucida Console"/>
                <a:cs typeface="Lucida Console"/>
              </a:rPr>
              <a:t>CkExit</a:t>
            </a:r>
            <a:r>
              <a:rPr lang="en-US" sz="2800" dirty="0">
                <a:latin typeface="Lucida Console"/>
                <a:cs typeface="Lucida Console"/>
              </a:rPr>
              <a:t>() </a:t>
            </a:r>
            <a:r>
              <a:rPr lang="en-US" sz="2800" dirty="0"/>
              <a:t>that terminates the parallel execution on all processors (but it is called on one processor) and performs the requisite cleanup</a:t>
            </a:r>
          </a:p>
          <a:p>
            <a:r>
              <a:rPr lang="en-US" sz="2800" dirty="0"/>
              <a:t>The traditional </a:t>
            </a:r>
            <a:r>
              <a:rPr lang="en-US" sz="2800" dirty="0">
                <a:latin typeface="Lucida Console"/>
                <a:cs typeface="Lucida Console"/>
              </a:rPr>
              <a:t>exit() </a:t>
            </a:r>
            <a:r>
              <a:rPr lang="en-US" sz="2800" dirty="0"/>
              <a:t>is </a:t>
            </a:r>
            <a:r>
              <a:rPr lang="en-US" sz="2800" dirty="0" smtClean="0"/>
              <a:t>insufficient because it only terminates one process, not the entire parallel job (and will cause a hang)</a:t>
            </a:r>
          </a:p>
          <a:p>
            <a:r>
              <a:rPr lang="en-US" sz="2800" dirty="0" err="1" smtClean="0">
                <a:latin typeface="Lucida Console"/>
                <a:cs typeface="Lucida Console"/>
              </a:rPr>
              <a:t>CkExit</a:t>
            </a:r>
            <a:r>
              <a:rPr lang="en-US" sz="2800" dirty="0" smtClean="0">
                <a:latin typeface="Lucida Console"/>
                <a:cs typeface="Lucida Console"/>
              </a:rPr>
              <a:t>() </a:t>
            </a:r>
            <a:r>
              <a:rPr lang="en-US" sz="2800" dirty="0" smtClean="0"/>
              <a:t>should be called when you can safely terminate the application (you may want to synchronize before calling this)</a:t>
            </a:r>
            <a:endParaRPr lang="en-US" sz="2800" i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8C7C0-37F0-2A45-A738-E90CF944817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2038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Creation Example: .ci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86685"/>
            <a:ext cx="8229600" cy="4083896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</a:t>
            </a:r>
            <a:r>
              <a:rPr lang="en-US" dirty="0" err="1"/>
              <a:t>MyModule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 ∗m);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err="1" smtClean="0"/>
              <a:t>chare</a:t>
            </a:r>
            <a:r>
              <a:rPr lang="en-US" b="1" dirty="0" smtClean="0"/>
              <a:t> </a:t>
            </a:r>
            <a:r>
              <a:rPr lang="en-US" dirty="0" smtClean="0"/>
              <a:t>Simple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dirty="0" smtClean="0"/>
              <a:t>Simple(</a:t>
            </a:r>
            <a:r>
              <a:rPr lang="en-US" b="1" dirty="0" err="1" smtClean="0"/>
              <a:t>int</a:t>
            </a:r>
            <a:r>
              <a:rPr lang="en-US" dirty="0" smtClean="0"/>
              <a:t> x, </a:t>
            </a:r>
            <a:r>
              <a:rPr lang="en-US" b="1" dirty="0" smtClean="0"/>
              <a:t>double</a:t>
            </a:r>
            <a:r>
              <a:rPr lang="en-US" dirty="0" smtClean="0"/>
              <a:t> y);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</a:t>
            </a:r>
            <a:r>
              <a:rPr lang="en-US" dirty="0"/>
              <a:t>;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BE08-69FE-AE47-994E-57F0205EB69A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1716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Creation Example: .C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 </a:t>
            </a:r>
            <a:r>
              <a:rPr lang="en-US" dirty="0"/>
              <a:t>&lt;</a:t>
            </a:r>
            <a:r>
              <a:rPr lang="en-US" dirty="0" err="1"/>
              <a:t>stdio.h</a:t>
            </a:r>
            <a:r>
              <a:rPr lang="en-US" dirty="0"/>
              <a:t>&gt;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 </a:t>
            </a:r>
            <a:r>
              <a:rPr lang="en-US" dirty="0"/>
              <a:t>”</a:t>
            </a:r>
            <a:r>
              <a:rPr lang="en-US" dirty="0" err="1"/>
              <a:t>MyModule.decl.h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</a:t>
            </a:r>
            <a:r>
              <a:rPr lang="en-US" dirty="0"/>
              <a:t> Main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Main {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public</a:t>
            </a:r>
            <a:r>
              <a:rPr lang="en-US" dirty="0"/>
              <a:t>: Main(</a:t>
            </a:r>
            <a:r>
              <a:rPr lang="en-US" dirty="0" err="1"/>
              <a:t>CkArgMsg</a:t>
            </a:r>
            <a:r>
              <a:rPr lang="en-US" dirty="0"/>
              <a:t>∗ m)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”Hello World!”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if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dirty="0" smtClean="0"/>
              <a:t>m-&gt;</a:t>
            </a:r>
            <a:r>
              <a:rPr lang="en-US" dirty="0" err="1" smtClean="0"/>
              <a:t>argc</a:t>
            </a:r>
            <a:r>
              <a:rPr lang="en-US" dirty="0" smtClean="0"/>
              <a:t> &gt; 1) </a:t>
            </a:r>
            <a:r>
              <a:rPr lang="en-US" dirty="0" err="1" smtClean="0"/>
              <a:t>ckout</a:t>
            </a:r>
            <a:r>
              <a:rPr lang="en-US" dirty="0" smtClean="0"/>
              <a:t> &lt;&lt; “ Hello” &lt;&lt; m-&gt;</a:t>
            </a:r>
            <a:r>
              <a:rPr lang="en-US" dirty="0" err="1" smtClean="0"/>
              <a:t>argv</a:t>
            </a:r>
            <a:r>
              <a:rPr lang="en-US" dirty="0" smtClean="0"/>
              <a:t>[1] &lt;&lt; “!!!” &lt;&lt; </a:t>
            </a:r>
            <a:r>
              <a:rPr lang="en-US" dirty="0" err="1" smtClean="0"/>
              <a:t>endl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double</a:t>
            </a:r>
            <a:r>
              <a:rPr lang="en-US" dirty="0" smtClean="0"/>
              <a:t> pi  = 3.1415;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CProxy_Simple</a:t>
            </a:r>
            <a:r>
              <a:rPr lang="en-US" dirty="0" smtClean="0"/>
              <a:t>::</a:t>
            </a:r>
            <a:r>
              <a:rPr lang="en-US" dirty="0" err="1" smtClean="0"/>
              <a:t>ckNew</a:t>
            </a:r>
            <a:r>
              <a:rPr lang="en-US" dirty="0" smtClean="0"/>
              <a:t>(12, pi);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r>
              <a:rPr lang="en-US" b="1" dirty="0" smtClean="0"/>
              <a:t>class</a:t>
            </a:r>
            <a:r>
              <a:rPr lang="en-US" dirty="0" smtClean="0"/>
              <a:t> Simple : 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dirty="0" err="1" smtClean="0"/>
              <a:t>CBase_Simple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b="1" dirty="0" smtClean="0"/>
              <a:t>public</a:t>
            </a:r>
            <a:r>
              <a:rPr lang="en-US" dirty="0" smtClean="0"/>
              <a:t>: Simple(</a:t>
            </a:r>
            <a:r>
              <a:rPr lang="en-US" b="1" dirty="0" err="1" smtClean="0"/>
              <a:t>int</a:t>
            </a:r>
            <a:r>
              <a:rPr lang="en-US" dirty="0" smtClean="0"/>
              <a:t> x, </a:t>
            </a:r>
            <a:r>
              <a:rPr lang="en-US" b="1" dirty="0" smtClean="0"/>
              <a:t>double</a:t>
            </a:r>
            <a:r>
              <a:rPr lang="en-US" dirty="0" smtClean="0"/>
              <a:t> y)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ckout</a:t>
            </a:r>
            <a:r>
              <a:rPr lang="en-US" dirty="0" smtClean="0"/>
              <a:t> &lt;&lt; “ Hello from a simple </a:t>
            </a:r>
            <a:r>
              <a:rPr lang="en-US" dirty="0" err="1" smtClean="0"/>
              <a:t>chare</a:t>
            </a:r>
            <a:r>
              <a:rPr lang="en-US" dirty="0" smtClean="0"/>
              <a:t> running on ” &lt;&lt; </a:t>
            </a:r>
            <a:r>
              <a:rPr lang="en-US" dirty="0" err="1" smtClean="0"/>
              <a:t>CkMyPe</a:t>
            </a:r>
            <a:r>
              <a:rPr lang="en-US" dirty="0" smtClean="0"/>
              <a:t>() &lt;&lt; </a:t>
            </a:r>
            <a:r>
              <a:rPr lang="en-US" dirty="0" err="1" smtClean="0"/>
              <a:t>endl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ckout</a:t>
            </a:r>
            <a:r>
              <a:rPr lang="en-US" dirty="0" smtClean="0"/>
              <a:t> &lt;&lt; “ Area of a circle of radius” &lt;&lt; x &lt;&lt; “ is ” &lt;&lt; y*x*x &lt;&lt; </a:t>
            </a:r>
            <a:r>
              <a:rPr lang="en-US" dirty="0" err="1" smtClean="0"/>
              <a:t>endl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CkExit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#include </a:t>
            </a:r>
            <a:r>
              <a:rPr lang="en-US" dirty="0" smtClean="0"/>
              <a:t>“</a:t>
            </a:r>
            <a:r>
              <a:rPr lang="en-US" dirty="0" err="1" smtClean="0"/>
              <a:t>MyModule.def.h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98192-FB6A-8E44-9727-3F11A17B21C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745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864766"/>
          </a:xfrm>
        </p:spPr>
        <p:txBody>
          <a:bodyPr/>
          <a:lstStyle/>
          <a:p>
            <a:r>
              <a:rPr lang="en-US" dirty="0"/>
              <a:t>Entry methods are invoked by performing a C++ method call on a </a:t>
            </a:r>
            <a:r>
              <a:rPr lang="en-US" dirty="0" err="1"/>
              <a:t>chare’s</a:t>
            </a:r>
            <a:r>
              <a:rPr lang="en-US" dirty="0"/>
              <a:t> proxy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810719"/>
            <a:ext cx="8229600" cy="227424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proxy =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(... constructor arguments ...);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proxy.foo</a:t>
            </a:r>
            <a:r>
              <a:rPr lang="en-US" dirty="0"/>
              <a:t>();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proxy.bar</a:t>
            </a:r>
            <a:r>
              <a:rPr lang="en-US" dirty="0"/>
              <a:t>(5);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084967"/>
            <a:ext cx="8229600" cy="2095289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Lucida Console"/>
                <a:cs typeface="Lucida Console"/>
              </a:rPr>
              <a:t>foo</a:t>
            </a:r>
            <a:r>
              <a:rPr lang="en-US" dirty="0"/>
              <a:t> and </a:t>
            </a:r>
            <a:r>
              <a:rPr lang="en-US" dirty="0">
                <a:latin typeface="Lucida Console"/>
                <a:cs typeface="Lucida Console"/>
              </a:rPr>
              <a:t>bar</a:t>
            </a:r>
            <a:r>
              <a:rPr lang="en-US" dirty="0"/>
              <a:t> methods will then be executed with the arguments, wherever the created </a:t>
            </a:r>
            <a:r>
              <a:rPr lang="en-US" dirty="0" err="1"/>
              <a:t>chare</a:t>
            </a:r>
            <a:r>
              <a:rPr lang="en-US" dirty="0"/>
              <a:t>, </a:t>
            </a:r>
            <a:r>
              <a:rPr lang="en-US" dirty="0" err="1">
                <a:latin typeface="Consolas"/>
                <a:cs typeface="Consolas"/>
              </a:rPr>
              <a:t>MyChare</a:t>
            </a:r>
            <a:r>
              <a:rPr lang="en-US" dirty="0"/>
              <a:t>, happens to live</a:t>
            </a:r>
          </a:p>
          <a:p>
            <a:r>
              <a:rPr lang="en-US" dirty="0"/>
              <a:t>The policy is one-at-a-time scheduling (that is, one entry method on one </a:t>
            </a:r>
            <a:r>
              <a:rPr lang="en-US" dirty="0" err="1"/>
              <a:t>chare</a:t>
            </a:r>
            <a:r>
              <a:rPr lang="en-US" dirty="0"/>
              <a:t> executes on a processor at a time)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89252-12D6-8D42-8554-44BFD68AD137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8566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Method invocation is not ordered (between </a:t>
            </a:r>
            <a:r>
              <a:rPr lang="en-US" dirty="0" err="1"/>
              <a:t>chares</a:t>
            </a:r>
            <a:r>
              <a:rPr lang="en-US" dirty="0"/>
              <a:t>, entry methods on one </a:t>
            </a:r>
            <a:r>
              <a:rPr lang="en-US" dirty="0" err="1"/>
              <a:t>chare</a:t>
            </a:r>
            <a:r>
              <a:rPr lang="en-US" dirty="0"/>
              <a:t>, etc.)!</a:t>
            </a:r>
          </a:p>
          <a:p>
            <a:r>
              <a:rPr lang="en-US" dirty="0"/>
              <a:t>For example, if a </a:t>
            </a:r>
            <a:r>
              <a:rPr lang="en-US" dirty="0" err="1"/>
              <a:t>chare</a:t>
            </a:r>
            <a:r>
              <a:rPr lang="en-US" dirty="0"/>
              <a:t> executes this code: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2039236"/>
            <a:ext cx="8229600" cy="86767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proxy = </a:t>
            </a: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(); </a:t>
            </a:r>
            <a:r>
              <a:rPr lang="en-US" dirty="0" err="1"/>
              <a:t>proxy.foo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err="1"/>
              <a:t>proxy.bar</a:t>
            </a:r>
            <a:r>
              <a:rPr lang="en-US" dirty="0"/>
              <a:t>(5);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2906906"/>
            <a:ext cx="8229600" cy="489583"/>
          </a:xfrm>
        </p:spPr>
        <p:txBody>
          <a:bodyPr/>
          <a:lstStyle/>
          <a:p>
            <a:r>
              <a:rPr lang="en-US" dirty="0"/>
              <a:t>These prints may occur in </a:t>
            </a:r>
            <a:r>
              <a:rPr lang="en-US" b="1" dirty="0"/>
              <a:t>any</a:t>
            </a:r>
            <a:r>
              <a:rPr lang="en-US" dirty="0"/>
              <a:t> order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3396489"/>
            <a:ext cx="8229600" cy="2783767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::foo() {</a:t>
            </a:r>
          </a:p>
          <a:p>
            <a:pPr marL="0" indent="0">
              <a:buNone/>
            </a:pPr>
            <a:r>
              <a:rPr lang="en-US" dirty="0" err="1"/>
              <a:t>ckout</a:t>
            </a:r>
            <a:r>
              <a:rPr lang="en-US" dirty="0"/>
              <a:t> &lt;&lt; ”foo executes”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::bar(</a:t>
            </a: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dirty="0" err="1"/>
              <a:t>param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err="1"/>
              <a:t>ckout</a:t>
            </a:r>
            <a:r>
              <a:rPr lang="en-US" dirty="0"/>
              <a:t> &lt;&lt; ”bar executes with ” &lt;&lt; </a:t>
            </a:r>
            <a:r>
              <a:rPr lang="en-US" dirty="0" err="1"/>
              <a:t>param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A0571-F813-ED4B-A840-104584464B5D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7290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589374"/>
          </a:xfrm>
        </p:spPr>
        <p:txBody>
          <a:bodyPr>
            <a:normAutofit/>
          </a:bodyPr>
          <a:lstStyle/>
          <a:p>
            <a:r>
              <a:rPr lang="en-US" dirty="0"/>
              <a:t>For example, if a </a:t>
            </a:r>
            <a:r>
              <a:rPr lang="en-US" dirty="0" err="1"/>
              <a:t>chare</a:t>
            </a:r>
            <a:r>
              <a:rPr lang="en-US" dirty="0"/>
              <a:t> invokes the same entry method twice: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494797"/>
            <a:ext cx="8229600" cy="769529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proxy.bar</a:t>
            </a:r>
            <a:r>
              <a:rPr lang="en-US" dirty="0"/>
              <a:t>(7);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proxy.bar</a:t>
            </a:r>
            <a:r>
              <a:rPr lang="en-US" dirty="0"/>
              <a:t>(5);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2282970"/>
            <a:ext cx="8229600" cy="516838"/>
          </a:xfrm>
        </p:spPr>
        <p:txBody>
          <a:bodyPr/>
          <a:lstStyle/>
          <a:p>
            <a:r>
              <a:rPr lang="en-US" dirty="0"/>
              <a:t>These may be delivered in </a:t>
            </a:r>
            <a:r>
              <a:rPr lang="en-US" b="1" dirty="0"/>
              <a:t>any</a:t>
            </a:r>
            <a:r>
              <a:rPr lang="en-US" dirty="0"/>
              <a:t> order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2825038"/>
            <a:ext cx="8229600" cy="1136791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::bar(</a:t>
            </a: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dirty="0" err="1"/>
              <a:t>param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”bar executes with ” &lt;&lt; </a:t>
            </a:r>
            <a:r>
              <a:rPr lang="en-US" dirty="0" err="1"/>
              <a:t>param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3961828"/>
            <a:ext cx="8229600" cy="16932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Output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OR</a:t>
            </a:r>
            <a:endParaRPr lang="en-US" b="1" dirty="0"/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457200" y="4478667"/>
            <a:ext cx="8229600" cy="769529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bar executes with 5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bar </a:t>
            </a:r>
            <a:r>
              <a:rPr lang="en-US" dirty="0"/>
              <a:t>executes with 7</a:t>
            </a: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457200" y="5655070"/>
            <a:ext cx="8229600" cy="769529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bar </a:t>
            </a:r>
            <a:r>
              <a:rPr lang="en-US" dirty="0"/>
              <a:t>executes with </a:t>
            </a:r>
            <a:r>
              <a:rPr lang="en-US" dirty="0" smtClean="0"/>
              <a:t>7</a:t>
            </a:r>
          </a:p>
          <a:p>
            <a:pPr marL="0" indent="0">
              <a:buNone/>
            </a:pPr>
            <a:r>
              <a:rPr lang="en-US" dirty="0"/>
              <a:t>bar executes with </a:t>
            </a:r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10B8E-8FA5-5249-B52C-2D0045AE7F6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4487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Example: .ci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8391"/>
            <a:ext cx="8229600" cy="404353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</a:t>
            </a:r>
            <a:r>
              <a:rPr lang="en-US" dirty="0" err="1"/>
              <a:t>MyModule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 ∗m);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err="1" smtClean="0"/>
              <a:t>chare</a:t>
            </a:r>
            <a:r>
              <a:rPr lang="en-US" dirty="0" smtClean="0"/>
              <a:t> </a:t>
            </a:r>
            <a:r>
              <a:rPr lang="en-US" dirty="0"/>
              <a:t>Simple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Simple(</a:t>
            </a:r>
            <a:r>
              <a:rPr lang="en-US" b="1" dirty="0"/>
              <a:t>double</a:t>
            </a:r>
            <a:r>
              <a:rPr lang="en-US" dirty="0"/>
              <a:t> y);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findArea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radius, </a:t>
            </a:r>
            <a:r>
              <a:rPr lang="en-US" b="1" dirty="0" err="1"/>
              <a:t>bool</a:t>
            </a:r>
            <a:r>
              <a:rPr lang="en-US" dirty="0"/>
              <a:t> done);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37630-96F4-C348-92D0-8BA579BE92D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0340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Example: .C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528176"/>
          </a:xfrm>
        </p:spPr>
        <p:txBody>
          <a:bodyPr/>
          <a:lstStyle/>
          <a:p>
            <a:r>
              <a:rPr lang="en-US" dirty="0"/>
              <a:t>Does this program execute correctly?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438153"/>
            <a:ext cx="8229600" cy="498763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dirty="0"/>
              <a:t> Main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 smtClean="0"/>
              <a:t>CBase</a:t>
            </a:r>
            <a:r>
              <a:rPr lang="en-US" dirty="0" smtClean="0"/>
              <a:t>_ </a:t>
            </a:r>
            <a:r>
              <a:rPr lang="en-US" dirty="0"/>
              <a:t>Main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Main</a:t>
            </a:r>
            <a:r>
              <a:rPr lang="en-US" dirty="0"/>
              <a:t>(</a:t>
            </a:r>
            <a:r>
              <a:rPr lang="en-US" dirty="0" err="1"/>
              <a:t>CkArgMsg</a:t>
            </a:r>
            <a:r>
              <a:rPr lang="en-US" dirty="0"/>
              <a:t>∗ m)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/>
              <a:t>pi = 3.1415;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/>
              <a:t>Simple </a:t>
            </a:r>
            <a:r>
              <a:rPr lang="en-US" dirty="0" err="1"/>
              <a:t>sim</a:t>
            </a:r>
            <a:r>
              <a:rPr lang="en-US" dirty="0"/>
              <a:t> = </a:t>
            </a:r>
            <a:r>
              <a:rPr lang="en-US" dirty="0" err="1"/>
              <a:t>CProxy</a:t>
            </a:r>
            <a:r>
              <a:rPr lang="en-US" dirty="0"/>
              <a:t> Simple::</a:t>
            </a:r>
            <a:r>
              <a:rPr lang="en-US" dirty="0" err="1"/>
              <a:t>ckNew</a:t>
            </a:r>
            <a:r>
              <a:rPr lang="en-US" dirty="0"/>
              <a:t>(pi);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for</a:t>
            </a:r>
            <a:r>
              <a:rPr lang="en-US" dirty="0" smtClean="0"/>
              <a:t> (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= 1; </a:t>
            </a:r>
            <a:r>
              <a:rPr lang="en-US" dirty="0" err="1" smtClean="0"/>
              <a:t>i</a:t>
            </a:r>
            <a:r>
              <a:rPr lang="en-US" dirty="0" smtClean="0"/>
              <a:t>&lt; 10; </a:t>
            </a:r>
            <a:r>
              <a:rPr lang="en-US" dirty="0" err="1" smtClean="0"/>
              <a:t>i</a:t>
            </a:r>
            <a:r>
              <a:rPr lang="en-US" dirty="0" smtClean="0"/>
              <a:t>++) </a:t>
            </a:r>
            <a:r>
              <a:rPr lang="en-US" dirty="0" err="1" smtClean="0"/>
              <a:t>sim.findArea</a:t>
            </a:r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b="1" dirty="0" smtClean="0"/>
              <a:t>false</a:t>
            </a:r>
            <a:r>
              <a:rPr lang="en-US" dirty="0" smtClean="0"/>
              <a:t>); 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sim.findArea</a:t>
            </a:r>
            <a:r>
              <a:rPr lang="en-US" dirty="0"/>
              <a:t>(10, </a:t>
            </a:r>
            <a:r>
              <a:rPr lang="en-US" b="1" dirty="0"/>
              <a:t>true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err="1" smtClean="0"/>
              <a:t>struct</a:t>
            </a:r>
            <a:r>
              <a:rPr lang="en-US" dirty="0" smtClean="0"/>
              <a:t> </a:t>
            </a:r>
            <a:r>
              <a:rPr lang="en-US" dirty="0"/>
              <a:t>Simple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Simple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float</a:t>
            </a:r>
            <a:r>
              <a:rPr lang="en-US" dirty="0" smtClean="0"/>
              <a:t> </a:t>
            </a:r>
            <a:r>
              <a:rPr lang="en-US" dirty="0"/>
              <a:t>y;</a:t>
            </a:r>
          </a:p>
          <a:p>
            <a:pPr marL="0" indent="0">
              <a:buNone/>
            </a:pPr>
            <a:r>
              <a:rPr lang="en-US" dirty="0" smtClean="0"/>
              <a:t>   Simple</a:t>
            </a:r>
            <a:r>
              <a:rPr lang="en-US" dirty="0"/>
              <a:t>(</a:t>
            </a:r>
            <a:r>
              <a:rPr lang="en-US" b="1" dirty="0"/>
              <a:t>double</a:t>
            </a:r>
            <a:r>
              <a:rPr lang="en-US" dirty="0"/>
              <a:t> pi) {</a:t>
            </a:r>
          </a:p>
          <a:p>
            <a:pPr marL="0" indent="0">
              <a:buNone/>
            </a:pPr>
            <a:r>
              <a:rPr lang="en-US" dirty="0" smtClean="0"/>
              <a:t>      y </a:t>
            </a:r>
            <a:r>
              <a:rPr lang="en-US" dirty="0"/>
              <a:t>= pi;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”Hello from a simple </a:t>
            </a:r>
            <a:r>
              <a:rPr lang="en-US" dirty="0" err="1"/>
              <a:t>chare</a:t>
            </a:r>
            <a:r>
              <a:rPr lang="en-US" dirty="0"/>
              <a:t> running on ” &lt;&lt; </a:t>
            </a:r>
            <a:r>
              <a:rPr lang="en-US" dirty="0" err="1"/>
              <a:t>CkMyPe</a:t>
            </a:r>
            <a:r>
              <a:rPr lang="en-US" dirty="0"/>
              <a:t>() &lt;&lt; </a:t>
            </a:r>
            <a:r>
              <a:rPr lang="en-US" dirty="0" err="1"/>
              <a:t>endl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/>
              <a:t>findArea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r, </a:t>
            </a:r>
            <a:r>
              <a:rPr lang="en-US" b="1" dirty="0" err="1"/>
              <a:t>bool</a:t>
            </a:r>
            <a:r>
              <a:rPr lang="en-US" dirty="0"/>
              <a:t> done)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”Area of a circle of radius” &lt;&lt; r &lt;&lt; ” is ” &lt;&lt; </a:t>
            </a:r>
            <a:r>
              <a:rPr lang="en-US" dirty="0" err="1"/>
              <a:t>y∗r∗r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if</a:t>
            </a:r>
            <a:r>
              <a:rPr lang="en-US" dirty="0" smtClean="0"/>
              <a:t> </a:t>
            </a:r>
            <a:r>
              <a:rPr lang="en-US" dirty="0"/>
              <a:t>(done) </a:t>
            </a:r>
            <a:r>
              <a:rPr lang="en-US" dirty="0" err="1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D661-CDDA-EB4B-8920-0BA3B6EDE579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8944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types and entry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409469"/>
            <a:ext cx="8229600" cy="1619831"/>
          </a:xfrm>
        </p:spPr>
        <p:txBody>
          <a:bodyPr>
            <a:normAutofit fontScale="92500"/>
          </a:bodyPr>
          <a:lstStyle/>
          <a:p>
            <a:r>
              <a:rPr lang="en-US" dirty="0"/>
              <a:t>You can pass basic C++ types to entry methods (</a:t>
            </a:r>
            <a:r>
              <a:rPr lang="en-US" dirty="0" err="1"/>
              <a:t>int</a:t>
            </a:r>
            <a:r>
              <a:rPr lang="en-US" dirty="0"/>
              <a:t>, char, </a:t>
            </a:r>
            <a:r>
              <a:rPr lang="en-US" dirty="0" err="1"/>
              <a:t>bool</a:t>
            </a:r>
            <a:r>
              <a:rPr lang="en-US" dirty="0"/>
              <a:t>, etc.)</a:t>
            </a:r>
          </a:p>
          <a:p>
            <a:r>
              <a:rPr lang="en-US" dirty="0"/>
              <a:t>C++ STL data structures can be passed by including </a:t>
            </a:r>
            <a:r>
              <a:rPr lang="en-US" dirty="0" err="1" smtClean="0">
                <a:latin typeface="Consolas"/>
                <a:cs typeface="Consolas"/>
              </a:rPr>
              <a:t>pup_stl.h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/>
              <a:t>Arrays of basic data types can also be passed like this:</a:t>
            </a:r>
          </a:p>
          <a:p>
            <a:r>
              <a:rPr lang="en-US" dirty="0">
                <a:latin typeface="Consolas"/>
                <a:cs typeface="Consolas"/>
              </a:rPr>
              <a:t>.ci</a:t>
            </a:r>
            <a:r>
              <a:rPr lang="en-US" dirty="0"/>
              <a:t> file: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780328" y="3049954"/>
            <a:ext cx="7906471" cy="49413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 err="1"/>
              <a:t>foobar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length, </a:t>
            </a:r>
            <a:r>
              <a:rPr lang="en-US" b="1" dirty="0" err="1"/>
              <a:t>int</a:t>
            </a:r>
            <a:r>
              <a:rPr lang="en-US" dirty="0"/>
              <a:t> data[length]);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575558"/>
            <a:ext cx="8229600" cy="501539"/>
          </a:xfrm>
        </p:spPr>
        <p:txBody>
          <a:bodyPr/>
          <a:lstStyle/>
          <a:p>
            <a:r>
              <a:rPr lang="en-US" dirty="0" smtClean="0">
                <a:latin typeface="Consolas"/>
                <a:cs typeface="Consolas"/>
              </a:rPr>
              <a:t>.C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780328" y="4108067"/>
            <a:ext cx="7906472" cy="1376214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foobar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length, </a:t>
            </a:r>
            <a:r>
              <a:rPr lang="en-US" b="1" dirty="0" err="1"/>
              <a:t>int</a:t>
            </a:r>
            <a:r>
              <a:rPr lang="en-US" b="1" dirty="0"/>
              <a:t>∗ </a:t>
            </a:r>
            <a:r>
              <a:rPr lang="en-US" dirty="0"/>
              <a:t>data) { </a:t>
            </a: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   /</a:t>
            </a:r>
            <a:r>
              <a:rPr lang="en-US" i="1" dirty="0"/>
              <a:t>/ ... </a:t>
            </a:r>
            <a:r>
              <a:rPr lang="en-US" i="1" dirty="0" err="1"/>
              <a:t>foobar</a:t>
            </a:r>
            <a:r>
              <a:rPr lang="en-US" i="1" dirty="0"/>
              <a:t> code ...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73616-8CBF-A340-ADE3-98C2EE1DC9BE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562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Objects: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Objects can be grouped into indexed collections </a:t>
            </a:r>
            <a:endParaRPr lang="en-US" dirty="0" smtClean="0"/>
          </a:p>
          <a:p>
            <a:r>
              <a:rPr lang="en-US" dirty="0" smtClean="0"/>
              <a:t>Basic </a:t>
            </a:r>
            <a:r>
              <a:rPr lang="en-US" dirty="0"/>
              <a:t>examples</a:t>
            </a:r>
          </a:p>
          <a:p>
            <a:pPr lvl="1"/>
            <a:r>
              <a:rPr lang="en-US" dirty="0" smtClean="0"/>
              <a:t>Matrix </a:t>
            </a:r>
            <a:r>
              <a:rPr lang="en-US" dirty="0"/>
              <a:t>block</a:t>
            </a:r>
          </a:p>
          <a:p>
            <a:pPr lvl="1"/>
            <a:r>
              <a:rPr lang="en-US" dirty="0" smtClean="0"/>
              <a:t>Chunk </a:t>
            </a:r>
            <a:r>
              <a:rPr lang="en-US" dirty="0"/>
              <a:t>of unstructured mesh</a:t>
            </a:r>
          </a:p>
          <a:p>
            <a:pPr lvl="1"/>
            <a:r>
              <a:rPr lang="en-US" dirty="0" smtClean="0"/>
              <a:t>Portion </a:t>
            </a:r>
            <a:r>
              <a:rPr lang="en-US" dirty="0"/>
              <a:t>of distributed data structure </a:t>
            </a:r>
            <a:endParaRPr lang="en-US" dirty="0" smtClean="0"/>
          </a:p>
          <a:p>
            <a:pPr lvl="1"/>
            <a:r>
              <a:rPr lang="en-US" dirty="0" smtClean="0"/>
              <a:t>Volume </a:t>
            </a:r>
            <a:r>
              <a:rPr lang="en-US" dirty="0"/>
              <a:t>of simulation space</a:t>
            </a:r>
          </a:p>
          <a:p>
            <a:r>
              <a:rPr lang="en-US" dirty="0"/>
              <a:t>Advanced Examples</a:t>
            </a:r>
          </a:p>
          <a:p>
            <a:pPr lvl="1"/>
            <a:r>
              <a:rPr lang="en-US" dirty="0" smtClean="0"/>
              <a:t>Abstract </a:t>
            </a:r>
            <a:r>
              <a:rPr lang="en-US" dirty="0"/>
              <a:t>portions of computation</a:t>
            </a:r>
          </a:p>
          <a:p>
            <a:pPr lvl="1"/>
            <a:r>
              <a:rPr lang="en-US" dirty="0" smtClean="0"/>
              <a:t>Interactions </a:t>
            </a:r>
            <a:r>
              <a:rPr lang="en-US" dirty="0"/>
              <a:t>among basic objects or underlying entities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5D53-EC17-3240-AF13-D8433FB11D5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95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Harnessing Parallelism: Challenges </a:t>
            </a:r>
            <a:br>
              <a:rPr lang="en-US" sz="3600" dirty="0"/>
            </a:br>
            <a:r>
              <a:rPr lang="en-US" sz="2200" dirty="0" smtClean="0"/>
              <a:t>Next-generation Applications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Need for strong scaling</a:t>
            </a:r>
          </a:p>
          <a:p>
            <a:pPr lvl="1"/>
            <a:r>
              <a:rPr lang="en-US" dirty="0" smtClean="0"/>
              <a:t>Faster solutions (not just larger problems)</a:t>
            </a:r>
          </a:p>
          <a:p>
            <a:r>
              <a:rPr lang="en-US" dirty="0" smtClean="0"/>
              <a:t>Application Characteristics</a:t>
            </a:r>
          </a:p>
          <a:p>
            <a:pPr lvl="1"/>
            <a:r>
              <a:rPr lang="en-US" dirty="0" smtClean="0"/>
              <a:t>Multi-resolution</a:t>
            </a:r>
          </a:p>
          <a:p>
            <a:pPr lvl="2"/>
            <a:r>
              <a:rPr lang="en-US" dirty="0" smtClean="0"/>
              <a:t>Adaptive, spatial and temporal resolutions</a:t>
            </a:r>
          </a:p>
          <a:p>
            <a:pPr lvl="2"/>
            <a:r>
              <a:rPr lang="en-US" dirty="0" smtClean="0"/>
              <a:t>Dynamic/adaptive refinements: to handle application variation</a:t>
            </a:r>
          </a:p>
          <a:p>
            <a:pPr lvl="1"/>
            <a:r>
              <a:rPr lang="en-US" dirty="0" smtClean="0"/>
              <a:t>Multi-module (multi-physics)</a:t>
            </a:r>
          </a:p>
          <a:p>
            <a:pPr lvl="2"/>
            <a:r>
              <a:rPr lang="en-US" dirty="0" smtClean="0"/>
              <a:t>Complex physics in multiple, interacting modules</a:t>
            </a:r>
          </a:p>
          <a:p>
            <a:pPr lvl="1"/>
            <a:r>
              <a:rPr lang="en-US" dirty="0" smtClean="0"/>
              <a:t>Adapt to a volatile computational environment</a:t>
            </a:r>
          </a:p>
          <a:p>
            <a:pPr lvl="1"/>
            <a:r>
              <a:rPr lang="en-US" dirty="0" smtClean="0"/>
              <a:t>Exploit heterogeneous architecture</a:t>
            </a:r>
          </a:p>
          <a:p>
            <a:pPr lvl="1"/>
            <a:r>
              <a:rPr lang="en-US" dirty="0" smtClean="0"/>
              <a:t>Deal with thermal and energy considerations</a:t>
            </a:r>
          </a:p>
          <a:p>
            <a:r>
              <a:rPr lang="en-US" dirty="0" smtClean="0"/>
              <a:t>So? Consequences:</a:t>
            </a:r>
          </a:p>
          <a:p>
            <a:pPr lvl="1"/>
            <a:r>
              <a:rPr lang="en-US" dirty="0" smtClean="0"/>
              <a:t>Must support automated resource management</a:t>
            </a:r>
          </a:p>
          <a:p>
            <a:pPr lvl="1"/>
            <a:r>
              <a:rPr lang="en-US" dirty="0" smtClean="0"/>
              <a:t>Must support interoperability and parallel composition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481D-820C-BD47-8A20-F66B1E586D0A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65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69173"/>
            <a:ext cx="8229600" cy="2941966"/>
          </a:xfrm>
        </p:spPr>
        <p:txBody>
          <a:bodyPr/>
          <a:lstStyle/>
          <a:p>
            <a:r>
              <a:rPr lang="en-US" dirty="0"/>
              <a:t>Structured: 1D, 2D, . . . , 6D </a:t>
            </a:r>
            <a:endParaRPr lang="en-US" dirty="0" smtClean="0"/>
          </a:p>
          <a:p>
            <a:r>
              <a:rPr lang="en-US" dirty="0" smtClean="0"/>
              <a:t>Unstructured</a:t>
            </a:r>
            <a:r>
              <a:rPr lang="en-US" dirty="0"/>
              <a:t>: Anything </a:t>
            </a:r>
            <a:r>
              <a:rPr lang="en-US" dirty="0" err="1"/>
              <a:t>hashable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Dense</a:t>
            </a:r>
            <a:endParaRPr lang="en-US" dirty="0"/>
          </a:p>
          <a:p>
            <a:r>
              <a:rPr lang="en-US" dirty="0"/>
              <a:t>Sparse</a:t>
            </a:r>
          </a:p>
          <a:p>
            <a:r>
              <a:rPr lang="en-US" dirty="0"/>
              <a:t>Static - all created at once </a:t>
            </a:r>
            <a:endParaRPr lang="en-US" dirty="0" smtClean="0"/>
          </a:p>
          <a:p>
            <a:r>
              <a:rPr lang="en-US" dirty="0" smtClean="0"/>
              <a:t>Dynamic </a:t>
            </a:r>
            <a:r>
              <a:rPr lang="en-US" dirty="0"/>
              <a:t>- elements come and go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DAA8-6772-8F4F-9D43-34A061D97D6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86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Array: Hello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498"/>
            <a:ext cx="8229600" cy="4456616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</a:t>
            </a:r>
            <a:r>
              <a:rPr lang="en-US" dirty="0" err="1"/>
              <a:t>arr</a:t>
            </a:r>
            <a:r>
              <a:rPr lang="en-US" dirty="0"/>
              <a:t> {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array</a:t>
            </a:r>
            <a:r>
              <a:rPr lang="en-US" dirty="0" smtClean="0"/>
              <a:t> </a:t>
            </a:r>
            <a:r>
              <a:rPr lang="en-US" dirty="0"/>
              <a:t>[1D] hello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hello(</a:t>
            </a:r>
            <a:r>
              <a:rPr lang="en-US" b="1" dirty="0" err="1"/>
              <a:t>int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printHello</a:t>
            </a:r>
            <a:r>
              <a:rPr lang="en-US" dirty="0"/>
              <a:t>();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26A7E-4EBE-6B4C-8020-5D4DC21EA2A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5467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Array: Hello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95574"/>
            <a:ext cx="8229600" cy="558264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 </a:t>
            </a:r>
            <a:r>
              <a:rPr lang="en-US" dirty="0"/>
              <a:t>”</a:t>
            </a:r>
            <a:r>
              <a:rPr lang="en-US" dirty="0" err="1"/>
              <a:t>arr.decl.h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b="1" dirty="0"/>
              <a:t> </a:t>
            </a:r>
            <a:r>
              <a:rPr lang="en-US" dirty="0"/>
              <a:t>Main : </a:t>
            </a:r>
            <a:r>
              <a:rPr lang="en-US" dirty="0" err="1"/>
              <a:t>CBase</a:t>
            </a:r>
            <a:r>
              <a:rPr lang="en-US" dirty="0"/>
              <a:t> Main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Main</a:t>
            </a:r>
            <a:r>
              <a:rPr lang="en-US" dirty="0"/>
              <a:t>(</a:t>
            </a:r>
            <a:r>
              <a:rPr lang="en-US" dirty="0" err="1"/>
              <a:t>CkArgMsg</a:t>
            </a:r>
            <a:r>
              <a:rPr lang="en-US" dirty="0"/>
              <a:t>∗ </a:t>
            </a:r>
            <a:r>
              <a:rPr lang="en-US" dirty="0" err="1"/>
              <a:t>msg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arraySize</a:t>
            </a:r>
            <a:r>
              <a:rPr lang="en-US" dirty="0"/>
              <a:t> = </a:t>
            </a:r>
            <a:r>
              <a:rPr lang="en-US" dirty="0" err="1"/>
              <a:t>atoi</a:t>
            </a:r>
            <a:r>
              <a:rPr lang="en-US" dirty="0"/>
              <a:t>(</a:t>
            </a:r>
            <a:r>
              <a:rPr lang="en-US" dirty="0" err="1" smtClean="0"/>
              <a:t>msg</a:t>
            </a:r>
            <a:r>
              <a:rPr lang="en-US" dirty="0" smtClean="0"/>
              <a:t>-&gt;</a:t>
            </a:r>
            <a:r>
              <a:rPr lang="en-US" dirty="0" err="1" smtClean="0"/>
              <a:t>argv</a:t>
            </a:r>
            <a:r>
              <a:rPr lang="en-US" dirty="0" smtClean="0"/>
              <a:t>[1]);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CProxy_hello</a:t>
            </a:r>
            <a:r>
              <a:rPr lang="en-US" dirty="0" smtClean="0"/>
              <a:t> p = </a:t>
            </a:r>
            <a:r>
              <a:rPr lang="en-US" dirty="0" err="1" smtClean="0"/>
              <a:t>CProxy</a:t>
            </a:r>
            <a:r>
              <a:rPr lang="en-US" dirty="0" err="1"/>
              <a:t>_</a:t>
            </a:r>
            <a:r>
              <a:rPr lang="en-US" dirty="0" err="1" smtClean="0"/>
              <a:t>hello</a:t>
            </a:r>
            <a:r>
              <a:rPr lang="en-US" dirty="0" smtClean="0"/>
              <a:t>::</a:t>
            </a:r>
            <a:r>
              <a:rPr lang="en-US" dirty="0" err="1" smtClean="0"/>
              <a:t>ckNew</a:t>
            </a:r>
            <a:r>
              <a:rPr lang="en-US" dirty="0" smtClean="0"/>
              <a:t>(</a:t>
            </a:r>
            <a:r>
              <a:rPr lang="en-US" dirty="0" err="1" smtClean="0"/>
              <a:t>arraySize</a:t>
            </a:r>
            <a:r>
              <a:rPr lang="en-US" dirty="0" smtClean="0"/>
              <a:t>, </a:t>
            </a:r>
            <a:r>
              <a:rPr lang="en-US" dirty="0" err="1" smtClean="0"/>
              <a:t>arraySize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p[0].</a:t>
            </a:r>
            <a:r>
              <a:rPr lang="en-US" dirty="0" err="1" smtClean="0"/>
              <a:t>printHello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struct</a:t>
            </a:r>
            <a:r>
              <a:rPr lang="en-US" dirty="0" smtClean="0"/>
              <a:t> hello : </a:t>
            </a:r>
            <a:r>
              <a:rPr lang="en-US" dirty="0" err="1" smtClean="0"/>
              <a:t>CBase_hello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</a:t>
            </a:r>
            <a:r>
              <a:rPr lang="en-US" dirty="0" smtClean="0"/>
              <a:t>hello(</a:t>
            </a:r>
            <a:r>
              <a:rPr lang="en-US" b="1" dirty="0" err="1" smtClean="0"/>
              <a:t>int</a:t>
            </a:r>
            <a:r>
              <a:rPr lang="en-US" dirty="0" smtClean="0"/>
              <a:t> n) : </a:t>
            </a:r>
            <a:r>
              <a:rPr lang="en-US" dirty="0" err="1" smtClean="0"/>
              <a:t>arraySize</a:t>
            </a:r>
            <a:r>
              <a:rPr lang="en-US" dirty="0" smtClean="0"/>
              <a:t>(n) {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hello(</a:t>
            </a:r>
            <a:r>
              <a:rPr lang="en-US" dirty="0" err="1" smtClean="0"/>
              <a:t>CkMigrateMessage</a:t>
            </a:r>
            <a:r>
              <a:rPr lang="en-US" dirty="0" smtClean="0"/>
              <a:t>*) {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printHello</a:t>
            </a:r>
            <a:r>
              <a:rPr lang="en-US" dirty="0" smtClean="0"/>
              <a:t>()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CkPrintf</a:t>
            </a:r>
            <a:r>
              <a:rPr lang="en-US" dirty="0" smtClean="0"/>
              <a:t>(“PE[%d]: hello from p[%d]\n”, </a:t>
            </a:r>
            <a:r>
              <a:rPr lang="en-US" dirty="0" err="1" smtClean="0"/>
              <a:t>CkMyPe</a:t>
            </a:r>
            <a:r>
              <a:rPr lang="en-US" dirty="0" smtClean="0"/>
              <a:t>(), </a:t>
            </a:r>
            <a:r>
              <a:rPr lang="en-US" dirty="0" err="1" smtClean="0"/>
              <a:t>thisIndex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if </a:t>
            </a:r>
            <a:r>
              <a:rPr lang="en-US" dirty="0" smtClean="0"/>
              <a:t>(</a:t>
            </a:r>
            <a:r>
              <a:rPr lang="en-US" dirty="0" err="1" smtClean="0"/>
              <a:t>thisIndex</a:t>
            </a:r>
            <a:r>
              <a:rPr lang="en-US" dirty="0" smtClean="0"/>
              <a:t> == </a:t>
            </a:r>
            <a:r>
              <a:rPr lang="en-US" dirty="0" err="1" smtClean="0"/>
              <a:t>arraySize</a:t>
            </a:r>
            <a:r>
              <a:rPr lang="en-US" dirty="0" smtClean="0"/>
              <a:t> – 1) </a:t>
            </a:r>
            <a:r>
              <a:rPr lang="en-US" dirty="0" err="1" smtClean="0"/>
              <a:t>CkExit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else</a:t>
            </a:r>
            <a:r>
              <a:rPr lang="en-US" dirty="0" smtClean="0"/>
              <a:t> </a:t>
            </a:r>
            <a:r>
              <a:rPr lang="en-US" dirty="0" err="1" smtClean="0"/>
              <a:t>thisProxy</a:t>
            </a:r>
            <a:r>
              <a:rPr lang="en-US" dirty="0" smtClean="0"/>
              <a:t>[</a:t>
            </a:r>
            <a:r>
              <a:rPr lang="en-US" dirty="0" err="1" smtClean="0"/>
              <a:t>thisIndex</a:t>
            </a:r>
            <a:r>
              <a:rPr lang="en-US" dirty="0" smtClean="0"/>
              <a:t> + 1].</a:t>
            </a:r>
            <a:r>
              <a:rPr lang="en-US" dirty="0" err="1" smtClean="0"/>
              <a:t>printHello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private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arraySize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#include</a:t>
            </a:r>
            <a:r>
              <a:rPr lang="en-US" dirty="0" smtClean="0"/>
              <a:t> “</a:t>
            </a:r>
            <a:r>
              <a:rPr lang="en-US" dirty="0" err="1" smtClean="0"/>
              <a:t>arr.def.h</a:t>
            </a:r>
            <a:r>
              <a:rPr lang="en-US" dirty="0" smtClean="0"/>
              <a:t>”</a:t>
            </a:r>
            <a:endParaRPr lang="en-US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E7F91-8F6E-3346-8308-FA806A593B2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7984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Hello World Array Projections Timeline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925963"/>
          </a:xfrm>
        </p:spPr>
        <p:txBody>
          <a:bodyPr>
            <a:normAutofit fontScale="92500"/>
          </a:bodyPr>
          <a:lstStyle/>
          <a:p>
            <a:r>
              <a:rPr lang="en-US" dirty="0"/>
              <a:t>Add -</a:t>
            </a:r>
            <a:r>
              <a:rPr lang="en-US" dirty="0" err="1">
                <a:latin typeface="Consolas"/>
                <a:cs typeface="Consolas"/>
              </a:rPr>
              <a:t>tracemode</a:t>
            </a:r>
            <a:r>
              <a:rPr lang="en-US" dirty="0"/>
              <a:t> projections to link line to enable tracing</a:t>
            </a:r>
          </a:p>
          <a:p>
            <a:r>
              <a:rPr lang="en-US" dirty="0"/>
              <a:t>Run Projections tool to load trace log files and visualize performance</a:t>
            </a:r>
          </a:p>
        </p:txBody>
      </p:sp>
      <p:pic>
        <p:nvPicPr>
          <p:cNvPr id="8" name="Content Placeholder 7" descr="arrayHelloTimeline.png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023" b="-12023"/>
          <a:stretch>
            <a:fillRect/>
          </a:stretch>
        </p:blipFill>
        <p:spPr>
          <a:xfrm>
            <a:off x="138113" y="1835150"/>
            <a:ext cx="8858250" cy="3640138"/>
          </a:xfrm>
        </p:spPr>
      </p:pic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5474535"/>
            <a:ext cx="8229600" cy="862141"/>
          </a:xfrm>
        </p:spPr>
        <p:txBody>
          <a:bodyPr/>
          <a:lstStyle/>
          <a:p>
            <a:r>
              <a:rPr lang="en-US" dirty="0" err="1">
                <a:latin typeface="Consolas"/>
                <a:cs typeface="Consolas"/>
              </a:rPr>
              <a:t>arrayHello</a:t>
            </a:r>
            <a:r>
              <a:rPr lang="en-US" dirty="0"/>
              <a:t> on BG/Q 16 Nodes, mode c16, 1024 elements (4 per process)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B12D0-D6C3-584A-99EB-13FA193C843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55248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Declaring a </a:t>
            </a:r>
            <a:r>
              <a:rPr lang="en-US" dirty="0" err="1"/>
              <a:t>Chare</a:t>
            </a:r>
            <a:r>
              <a:rPr lang="en-US" dirty="0"/>
              <a:t> Array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497577"/>
          </a:xfrm>
        </p:spPr>
        <p:txBody>
          <a:bodyPr/>
          <a:lstStyle/>
          <a:p>
            <a:r>
              <a:rPr lang="en-US" dirty="0" smtClean="0"/>
              <a:t>.ci file: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433599"/>
            <a:ext cx="8229600" cy="214982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array</a:t>
            </a:r>
            <a:r>
              <a:rPr lang="en-US" dirty="0"/>
              <a:t> [1d] foo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foo(); </a:t>
            </a:r>
            <a:r>
              <a:rPr lang="en-US" i="1" dirty="0"/>
              <a:t>// constructor </a:t>
            </a:r>
            <a:endParaRPr lang="en-US" i="1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i="1" dirty="0" smtClean="0"/>
              <a:t>/</a:t>
            </a:r>
            <a:r>
              <a:rPr lang="en-US" i="1" dirty="0"/>
              <a:t>/ ... entry methods ...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b="1" dirty="0"/>
              <a:t>array </a:t>
            </a:r>
            <a:r>
              <a:rPr lang="en-US" dirty="0"/>
              <a:t>[2d] bar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entry </a:t>
            </a:r>
            <a:r>
              <a:rPr lang="en-US" dirty="0"/>
              <a:t>bar(); </a:t>
            </a:r>
            <a:r>
              <a:rPr lang="en-US" i="1" dirty="0"/>
              <a:t>// constructor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i="1" dirty="0" smtClean="0"/>
              <a:t>/</a:t>
            </a:r>
            <a:r>
              <a:rPr lang="en-US" i="1" dirty="0"/>
              <a:t>/ ... entry methods ...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583427"/>
            <a:ext cx="8229600" cy="516838"/>
          </a:xfrm>
        </p:spPr>
        <p:txBody>
          <a:bodyPr/>
          <a:lstStyle/>
          <a:p>
            <a:r>
              <a:rPr lang="en-US" dirty="0" smtClean="0"/>
              <a:t>.C file: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100265"/>
            <a:ext cx="8229600" cy="2417321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dirty="0"/>
              <a:t> foo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</a:t>
            </a:r>
            <a:r>
              <a:rPr lang="en-US" dirty="0" smtClean="0"/>
              <a:t>foo </a:t>
            </a:r>
            <a:r>
              <a:rPr lang="en-US" dirty="0"/>
              <a:t>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foo</a:t>
            </a:r>
            <a:r>
              <a:rPr lang="en-US" dirty="0"/>
              <a:t>() { }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foo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∗) { } </a:t>
            </a: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   /</a:t>
            </a:r>
            <a:r>
              <a:rPr lang="en-US" i="1" dirty="0"/>
              <a:t>/ ... entry methods </a:t>
            </a:r>
            <a:r>
              <a:rPr lang="en-US" i="1" dirty="0" smtClean="0"/>
              <a:t>… </a:t>
            </a:r>
            <a:endParaRPr lang="en-US" i="1" dirty="0"/>
          </a:p>
          <a:p>
            <a:pPr marL="0" indent="0">
              <a:buNone/>
            </a:pPr>
            <a:r>
              <a:rPr lang="en-US" dirty="0"/>
              <a:t>}</a:t>
            </a:r>
            <a:r>
              <a:rPr lang="en-US" dirty="0" smtClean="0"/>
              <a:t>; </a:t>
            </a:r>
            <a:endParaRPr lang="en-US" dirty="0"/>
          </a:p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dirty="0"/>
              <a:t> bar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</a:t>
            </a:r>
            <a:r>
              <a:rPr lang="en-US" dirty="0" smtClean="0"/>
              <a:t>bar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bar</a:t>
            </a:r>
            <a:r>
              <a:rPr lang="en-US" dirty="0"/>
              <a:t>() { }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bar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∗) { </a:t>
            </a:r>
            <a:r>
              <a:rPr lang="en-US" dirty="0" smtClean="0"/>
              <a:t>} 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7A0B-A97C-6941-B30D-536C43882AD6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96004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Constructing a </a:t>
            </a:r>
            <a:r>
              <a:rPr lang="en-US" dirty="0" err="1"/>
              <a:t>Chare</a:t>
            </a:r>
            <a:r>
              <a:rPr lang="en-US" dirty="0"/>
              <a:t> Array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181714"/>
            <a:ext cx="8229600" cy="78826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Constructed much like a regular </a:t>
            </a:r>
            <a:r>
              <a:rPr lang="en-US" dirty="0" err="1"/>
              <a:t>chare</a:t>
            </a:r>
            <a:endParaRPr lang="en-US" dirty="0"/>
          </a:p>
          <a:p>
            <a:r>
              <a:rPr lang="en-US" dirty="0"/>
              <a:t>The size of each dimension is passed to the constructor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2118422"/>
            <a:ext cx="8229600" cy="136621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void</a:t>
            </a:r>
            <a:r>
              <a:rPr lang="en-US" dirty="0"/>
              <a:t> </a:t>
            </a:r>
            <a:r>
              <a:rPr lang="en-US" dirty="0" err="1"/>
              <a:t>someMethod</a:t>
            </a:r>
            <a:r>
              <a:rPr lang="en-US" dirty="0"/>
              <a:t>() 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/>
              <a:t>foo::</a:t>
            </a:r>
            <a:r>
              <a:rPr lang="en-US" dirty="0" err="1"/>
              <a:t>ckNew</a:t>
            </a:r>
            <a:r>
              <a:rPr lang="en-US" dirty="0"/>
              <a:t>(10);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/>
              <a:t>bar::</a:t>
            </a:r>
            <a:r>
              <a:rPr lang="en-US" dirty="0" err="1"/>
              <a:t>ckNew</a:t>
            </a:r>
            <a:r>
              <a:rPr lang="en-US" dirty="0"/>
              <a:t>(5, 5);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484632"/>
            <a:ext cx="8229600" cy="40974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proxy may be retained: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096612"/>
            <a:ext cx="8229600" cy="351889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foo </a:t>
            </a:r>
            <a:r>
              <a:rPr lang="en-US" dirty="0" err="1"/>
              <a:t>myFoo</a:t>
            </a:r>
            <a:r>
              <a:rPr lang="en-US" dirty="0"/>
              <a:t> = </a:t>
            </a:r>
            <a:r>
              <a:rPr lang="en-US" dirty="0" err="1"/>
              <a:t>CProxy</a:t>
            </a:r>
            <a:r>
              <a:rPr lang="en-US" dirty="0"/>
              <a:t> foo::</a:t>
            </a:r>
            <a:r>
              <a:rPr lang="en-US" dirty="0" err="1"/>
              <a:t>ckNew</a:t>
            </a:r>
            <a:r>
              <a:rPr lang="en-US" dirty="0"/>
              <a:t>(10)</a:t>
            </a:r>
            <a:r>
              <a:rPr lang="en-US" dirty="0" smtClean="0"/>
              <a:t>; 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4631795"/>
            <a:ext cx="8229600" cy="6737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proxy represents the entire array, and may be indexed to obtain a proxy to an individual element in the array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457200" y="5534170"/>
            <a:ext cx="8229600" cy="351889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myFoo</a:t>
            </a:r>
            <a:r>
              <a:rPr lang="en-US" dirty="0"/>
              <a:t>[4].</a:t>
            </a:r>
            <a:r>
              <a:rPr lang="en-US" dirty="0" err="1"/>
              <a:t>invokeEntry</a:t>
            </a:r>
            <a:r>
              <a:rPr lang="en-US" dirty="0"/>
              <a:t>();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B5A3E-A983-9844-9A00-7072B7AE2A15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3961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thisIndex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6"/>
            <a:ext cx="8229600" cy="164503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1d: </a:t>
            </a:r>
            <a:r>
              <a:rPr lang="en-US" dirty="0" err="1" smtClean="0">
                <a:solidFill>
                  <a:srgbClr val="292934"/>
                </a:solidFill>
                <a:latin typeface="Lucida Console"/>
                <a:cs typeface="Lucida Console"/>
              </a:rPr>
              <a:t>thisIndex</a:t>
            </a:r>
            <a:r>
              <a:rPr lang="en-US" i="1" dirty="0" smtClean="0">
                <a:solidFill>
                  <a:srgbClr val="292934"/>
                </a:solidFill>
                <a:latin typeface="Lucida Console"/>
                <a:cs typeface="Lucida Console"/>
              </a:rPr>
              <a:t> </a:t>
            </a:r>
            <a:r>
              <a:rPr lang="en-US" dirty="0" smtClean="0"/>
              <a:t>returns </a:t>
            </a:r>
            <a:r>
              <a:rPr lang="en-US" dirty="0"/>
              <a:t>the index of the current </a:t>
            </a:r>
            <a:r>
              <a:rPr lang="en-US" dirty="0" err="1"/>
              <a:t>chare</a:t>
            </a:r>
            <a:r>
              <a:rPr lang="en-US" dirty="0"/>
              <a:t> array element </a:t>
            </a:r>
            <a:endParaRPr lang="en-US" dirty="0" smtClean="0"/>
          </a:p>
          <a:p>
            <a:r>
              <a:rPr lang="en-US" dirty="0" smtClean="0"/>
              <a:t>2d</a:t>
            </a:r>
            <a:r>
              <a:rPr lang="en-US" dirty="0"/>
              <a:t>: </a:t>
            </a:r>
            <a:r>
              <a:rPr lang="en-US" dirty="0" err="1" smtClean="0">
                <a:latin typeface="Lucida Console"/>
                <a:cs typeface="Lucida Console"/>
              </a:rPr>
              <a:t>thisIndex</a:t>
            </a:r>
            <a:r>
              <a:rPr lang="en-US" i="1" dirty="0" smtClean="0"/>
              <a:t> </a:t>
            </a:r>
            <a:r>
              <a:rPr lang="en-US" dirty="0" smtClean="0"/>
              <a:t>and </a:t>
            </a:r>
            <a:r>
              <a:rPr lang="en-US" dirty="0" err="1">
                <a:latin typeface="Lucida Console"/>
                <a:cs typeface="Lucida Console"/>
              </a:rPr>
              <a:t>thisIndex.y</a:t>
            </a:r>
            <a:r>
              <a:rPr lang="en-US" dirty="0"/>
              <a:t> returns the indices of the</a:t>
            </a:r>
          </a:p>
          <a:p>
            <a:r>
              <a:rPr lang="en-US" dirty="0"/>
              <a:t>current </a:t>
            </a:r>
            <a:r>
              <a:rPr lang="en-US" dirty="0" err="1"/>
              <a:t>chare</a:t>
            </a:r>
            <a:r>
              <a:rPr lang="en-US" dirty="0"/>
              <a:t> array </a:t>
            </a:r>
            <a:r>
              <a:rPr lang="en-US" dirty="0" smtClean="0"/>
              <a:t>element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.ci </a:t>
            </a:r>
            <a:r>
              <a:rPr lang="en-US" dirty="0" smtClean="0"/>
              <a:t>file: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2555015"/>
            <a:ext cx="8229600" cy="1028412"/>
          </a:xfrm>
          <a:solidFill>
            <a:srgbClr val="CCD1D9"/>
          </a:solidFill>
          <a:ln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array</a:t>
            </a:r>
            <a:r>
              <a:rPr lang="en-US" dirty="0"/>
              <a:t> [1d] foo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entry </a:t>
            </a:r>
            <a:r>
              <a:rPr lang="en-US" dirty="0"/>
              <a:t>foo();</a:t>
            </a:r>
          </a:p>
          <a:p>
            <a:pPr marL="0" indent="0">
              <a:buNone/>
            </a:pPr>
            <a:r>
              <a:rPr lang="en-US" dirty="0" smtClean="0"/>
              <a:t>}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583427"/>
            <a:ext cx="8229600" cy="4403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latin typeface="Consolas"/>
                <a:cs typeface="Consolas"/>
              </a:rPr>
              <a:t>.C </a:t>
            </a:r>
            <a:r>
              <a:rPr lang="en-US" sz="2000" dirty="0" smtClean="0"/>
              <a:t>file:</a:t>
            </a:r>
            <a:endParaRPr lang="en-US" sz="20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018399"/>
            <a:ext cx="8229600" cy="1611816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dirty="0"/>
              <a:t> foo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foo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foo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CkPrintf</a:t>
            </a:r>
            <a:r>
              <a:rPr lang="en-US" dirty="0"/>
              <a:t>(”array index = %d”, </a:t>
            </a:r>
            <a:r>
              <a:rPr lang="en-US" dirty="0" err="1"/>
              <a:t>thisIndex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};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514C7-2A23-9748-992F-12DCDAF6236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38468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Array: Hello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</a:t>
            </a:r>
            <a:r>
              <a:rPr lang="en-US" dirty="0" err="1"/>
              <a:t>arr</a:t>
            </a:r>
            <a:r>
              <a:rPr lang="en-US" dirty="0"/>
              <a:t> {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array </a:t>
            </a:r>
            <a:r>
              <a:rPr lang="en-US" dirty="0"/>
              <a:t>[1D] hello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entry </a:t>
            </a:r>
            <a:r>
              <a:rPr lang="en-US" dirty="0"/>
              <a:t>hello(</a:t>
            </a:r>
            <a:r>
              <a:rPr lang="en-US" dirty="0" err="1"/>
              <a:t>int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b="1" dirty="0" smtClean="0"/>
              <a:t>      entry</a:t>
            </a:r>
            <a:r>
              <a:rPr lang="en-US" dirty="0" smtClean="0"/>
              <a:t> </a:t>
            </a:r>
            <a:r>
              <a:rPr lang="en-US" dirty="0"/>
              <a:t>void </a:t>
            </a:r>
            <a:r>
              <a:rPr lang="en-US" dirty="0" err="1"/>
              <a:t>printHello</a:t>
            </a:r>
            <a:r>
              <a:rPr lang="en-US" dirty="0"/>
              <a:t>();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0459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Array: Hello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1472"/>
            <a:ext cx="8229600" cy="553675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 </a:t>
            </a:r>
            <a:r>
              <a:rPr lang="en-US" dirty="0"/>
              <a:t>”</a:t>
            </a:r>
            <a:r>
              <a:rPr lang="en-US" dirty="0" err="1"/>
              <a:t>arr.decl.h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b="1" dirty="0"/>
              <a:t> </a:t>
            </a:r>
            <a:r>
              <a:rPr lang="en-US" dirty="0"/>
              <a:t>Main : </a:t>
            </a:r>
            <a:r>
              <a:rPr lang="en-US" dirty="0" err="1"/>
              <a:t>CBase</a:t>
            </a:r>
            <a:r>
              <a:rPr lang="en-US" dirty="0"/>
              <a:t> Main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Main</a:t>
            </a:r>
            <a:r>
              <a:rPr lang="en-US" dirty="0"/>
              <a:t>(</a:t>
            </a:r>
            <a:r>
              <a:rPr lang="en-US" dirty="0" err="1"/>
              <a:t>CkArgMsg</a:t>
            </a:r>
            <a:r>
              <a:rPr lang="en-US" dirty="0"/>
              <a:t>∗ </a:t>
            </a:r>
            <a:r>
              <a:rPr lang="en-US" dirty="0" err="1"/>
              <a:t>msg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arraySize</a:t>
            </a:r>
            <a:r>
              <a:rPr lang="en-US" dirty="0"/>
              <a:t> = </a:t>
            </a:r>
            <a:r>
              <a:rPr lang="en-US" dirty="0" err="1"/>
              <a:t>atoi</a:t>
            </a:r>
            <a:r>
              <a:rPr lang="en-US" dirty="0"/>
              <a:t>(</a:t>
            </a:r>
            <a:r>
              <a:rPr lang="en-US" dirty="0" err="1" smtClean="0"/>
              <a:t>msg</a:t>
            </a:r>
            <a:r>
              <a:rPr lang="en-US" dirty="0" smtClean="0"/>
              <a:t>-&gt;</a:t>
            </a:r>
            <a:r>
              <a:rPr lang="en-US" dirty="0" err="1" smtClean="0"/>
              <a:t>argv</a:t>
            </a:r>
            <a:r>
              <a:rPr lang="en-US" dirty="0" smtClean="0"/>
              <a:t>[1]);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CProxy_hello</a:t>
            </a:r>
            <a:r>
              <a:rPr lang="en-US" dirty="0" smtClean="0"/>
              <a:t> p = </a:t>
            </a:r>
            <a:r>
              <a:rPr lang="en-US" dirty="0" err="1" smtClean="0"/>
              <a:t>CProxy_hello</a:t>
            </a:r>
            <a:r>
              <a:rPr lang="en-US" dirty="0" smtClean="0"/>
              <a:t>::</a:t>
            </a:r>
            <a:r>
              <a:rPr lang="en-US" dirty="0" err="1" smtClean="0"/>
              <a:t>ckNew</a:t>
            </a:r>
            <a:r>
              <a:rPr lang="en-US" dirty="0" smtClean="0"/>
              <a:t>(</a:t>
            </a:r>
            <a:r>
              <a:rPr lang="en-US" dirty="0" err="1" smtClean="0"/>
              <a:t>arraySize</a:t>
            </a:r>
            <a:r>
              <a:rPr lang="en-US" dirty="0" smtClean="0"/>
              <a:t>, </a:t>
            </a:r>
            <a:r>
              <a:rPr lang="en-US" dirty="0" err="1" smtClean="0"/>
              <a:t>arraySize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p[0].</a:t>
            </a:r>
            <a:r>
              <a:rPr lang="en-US" dirty="0" err="1" smtClean="0"/>
              <a:t>printHello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struct</a:t>
            </a:r>
            <a:r>
              <a:rPr lang="en-US" dirty="0" smtClean="0"/>
              <a:t> hello : </a:t>
            </a:r>
            <a:r>
              <a:rPr lang="en-US" dirty="0" err="1" smtClean="0"/>
              <a:t>CBase_hello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</a:t>
            </a:r>
            <a:r>
              <a:rPr lang="en-US" dirty="0" smtClean="0"/>
              <a:t>hello(</a:t>
            </a:r>
            <a:r>
              <a:rPr lang="en-US" b="1" dirty="0" err="1" smtClean="0"/>
              <a:t>int</a:t>
            </a:r>
            <a:r>
              <a:rPr lang="en-US" dirty="0" smtClean="0"/>
              <a:t> n) : </a:t>
            </a:r>
            <a:r>
              <a:rPr lang="en-US" dirty="0" err="1" smtClean="0"/>
              <a:t>arraySize</a:t>
            </a:r>
            <a:r>
              <a:rPr lang="en-US" dirty="0" smtClean="0"/>
              <a:t>(n) {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hello(</a:t>
            </a:r>
            <a:r>
              <a:rPr lang="en-US" dirty="0" err="1" smtClean="0"/>
              <a:t>CkMigrateMessage</a:t>
            </a:r>
            <a:r>
              <a:rPr lang="en-US" dirty="0" smtClean="0"/>
              <a:t>*) {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printHello</a:t>
            </a:r>
            <a:r>
              <a:rPr lang="en-US" dirty="0" smtClean="0"/>
              <a:t>()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CkPrintf</a:t>
            </a:r>
            <a:r>
              <a:rPr lang="en-US" dirty="0" smtClean="0"/>
              <a:t>(“PE[%d]: hello from p[%d]\n”, CkMyPe90, </a:t>
            </a:r>
            <a:r>
              <a:rPr lang="en-US" dirty="0" err="1" smtClean="0"/>
              <a:t>thisIndex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if</a:t>
            </a:r>
            <a:r>
              <a:rPr lang="en-US" dirty="0" smtClean="0"/>
              <a:t> (</a:t>
            </a:r>
            <a:r>
              <a:rPr lang="en-US" dirty="0" err="1" smtClean="0"/>
              <a:t>thisIndex</a:t>
            </a:r>
            <a:r>
              <a:rPr lang="en-US" dirty="0" smtClean="0"/>
              <a:t> == </a:t>
            </a:r>
            <a:r>
              <a:rPr lang="en-US" dirty="0" err="1" smtClean="0"/>
              <a:t>arraySize</a:t>
            </a:r>
            <a:r>
              <a:rPr lang="en-US" dirty="0" smtClean="0"/>
              <a:t> – 1) </a:t>
            </a:r>
            <a:r>
              <a:rPr lang="en-US" dirty="0" err="1" smtClean="0"/>
              <a:t>CkExit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else</a:t>
            </a:r>
            <a:r>
              <a:rPr lang="en-US" dirty="0" smtClean="0"/>
              <a:t> </a:t>
            </a:r>
            <a:r>
              <a:rPr lang="en-US" dirty="0" err="1" smtClean="0"/>
              <a:t>thisProxy</a:t>
            </a:r>
            <a:r>
              <a:rPr lang="en-US" dirty="0" smtClean="0"/>
              <a:t>[</a:t>
            </a:r>
            <a:r>
              <a:rPr lang="en-US" dirty="0" err="1" smtClean="0"/>
              <a:t>thisIndex</a:t>
            </a:r>
            <a:r>
              <a:rPr lang="en-US" dirty="0" smtClean="0"/>
              <a:t> + 1].</a:t>
            </a:r>
            <a:r>
              <a:rPr lang="en-US" dirty="0" err="1" smtClean="0"/>
              <a:t>printHello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private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arraySize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#include</a:t>
            </a:r>
            <a:r>
              <a:rPr lang="en-US" dirty="0" smtClean="0"/>
              <a:t> “</a:t>
            </a:r>
            <a:r>
              <a:rPr lang="en-US" dirty="0" err="1" smtClean="0"/>
              <a:t>arr.def.h</a:t>
            </a:r>
            <a:r>
              <a:rPr lang="en-US" dirty="0" smtClean="0"/>
              <a:t>”</a:t>
            </a:r>
            <a:endParaRPr lang="en-US" b="1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838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Hello World Array Projections Timeline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925963"/>
          </a:xfrm>
        </p:spPr>
        <p:txBody>
          <a:bodyPr>
            <a:normAutofit fontScale="92500"/>
          </a:bodyPr>
          <a:lstStyle/>
          <a:p>
            <a:r>
              <a:rPr lang="en-US" dirty="0"/>
              <a:t>Add -</a:t>
            </a:r>
            <a:r>
              <a:rPr lang="en-US" dirty="0" err="1">
                <a:latin typeface="Consolas"/>
                <a:cs typeface="Consolas"/>
              </a:rPr>
              <a:t>tracemode</a:t>
            </a:r>
            <a:r>
              <a:rPr lang="en-US" dirty="0"/>
              <a:t> projections to link line to enable tracing</a:t>
            </a:r>
          </a:p>
          <a:p>
            <a:r>
              <a:rPr lang="en-US" dirty="0"/>
              <a:t>Run Projections tool to load trace log files and visualize performance</a:t>
            </a:r>
          </a:p>
        </p:txBody>
      </p:sp>
      <p:pic>
        <p:nvPicPr>
          <p:cNvPr id="8" name="Content Placeholder 7" descr="arrayHelloTimeline.png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023" b="-12023"/>
          <a:stretch>
            <a:fillRect/>
          </a:stretch>
        </p:blipFill>
        <p:spPr>
          <a:xfrm>
            <a:off x="138113" y="1835150"/>
            <a:ext cx="8858250" cy="3640138"/>
          </a:xfrm>
        </p:spPr>
      </p:pic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5474535"/>
            <a:ext cx="8229600" cy="862141"/>
          </a:xfrm>
        </p:spPr>
        <p:txBody>
          <a:bodyPr/>
          <a:lstStyle/>
          <a:p>
            <a:r>
              <a:rPr lang="en-US" dirty="0" err="1">
                <a:latin typeface="Consolas"/>
                <a:cs typeface="Consolas"/>
              </a:rPr>
              <a:t>arrayHello</a:t>
            </a:r>
            <a:r>
              <a:rPr lang="en-US" dirty="0"/>
              <a:t> on BG/Q 16 Nodes, mode c16, 1024 elements (4 per process)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B12D0-D6C3-584A-99EB-13FA193C843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862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Harnessing Parallelism: Challenges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dirty="0" smtClean="0"/>
              <a:t>Programming Models: MPI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Highly successful</a:t>
            </a:r>
          </a:p>
          <a:p>
            <a:r>
              <a:rPr lang="en-US" dirty="0"/>
              <a:t>Universally used</a:t>
            </a:r>
          </a:p>
          <a:p>
            <a:r>
              <a:rPr lang="en-US" dirty="0"/>
              <a:t>Has supported application evolution from </a:t>
            </a:r>
            <a:r>
              <a:rPr lang="en-US" dirty="0" err="1"/>
              <a:t>gigascale</a:t>
            </a:r>
            <a:r>
              <a:rPr lang="en-US" dirty="0"/>
              <a:t> to </a:t>
            </a:r>
            <a:r>
              <a:rPr lang="en-US" dirty="0" err="1"/>
              <a:t>petascale</a:t>
            </a:r>
            <a:endParaRPr lang="en-US" dirty="0"/>
          </a:p>
          <a:p>
            <a:r>
              <a:rPr lang="en-US" dirty="0"/>
              <a:t>Library</a:t>
            </a:r>
          </a:p>
          <a:p>
            <a:r>
              <a:rPr lang="en-US" dirty="0"/>
              <a:t>Communication primitives</a:t>
            </a:r>
          </a:p>
          <a:p>
            <a:r>
              <a:rPr lang="en-US" dirty="0"/>
              <a:t>MPI does not directly support automated resource management (e.g. load balancing, fault tolerance, etc.)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E3A6-73AF-3C4A-BF08-3ECAB60FC972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9407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Objects: Runtime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knows how to ‘find’ objects </a:t>
            </a:r>
            <a:r>
              <a:rPr lang="en-US" dirty="0" smtClean="0"/>
              <a:t>efficiently:          (</a:t>
            </a:r>
            <a:r>
              <a:rPr lang="en-US" i="1" dirty="0" smtClean="0"/>
              <a:t>collection</a:t>
            </a:r>
            <a:r>
              <a:rPr lang="en-US" dirty="0" smtClean="0"/>
              <a:t>, </a:t>
            </a:r>
            <a:r>
              <a:rPr lang="en-US" i="1" dirty="0" smtClean="0"/>
              <a:t>index</a:t>
            </a:r>
            <a:r>
              <a:rPr lang="en-US" dirty="0" smtClean="0"/>
              <a:t>) </a:t>
            </a:r>
            <a:r>
              <a:rPr lang="en-US" dirty="0" smtClean="0">
                <a:sym typeface="Wingdings"/>
              </a:rPr>
              <a:t> </a:t>
            </a:r>
            <a:r>
              <a:rPr lang="en-US" i="1" dirty="0" smtClean="0">
                <a:sym typeface="Wingdings"/>
              </a:rPr>
              <a:t>processor</a:t>
            </a:r>
            <a:endParaRPr lang="en-US" dirty="0" smtClean="0"/>
          </a:p>
          <a:p>
            <a:r>
              <a:rPr lang="en-US" dirty="0"/>
              <a:t>Applications can specify a mapping, or use simple runtime-provided</a:t>
            </a:r>
          </a:p>
          <a:p>
            <a:r>
              <a:rPr lang="en-US" dirty="0"/>
              <a:t>options (e.g. blocked, round-robin) Distribution can be static, or dynamic!</a:t>
            </a:r>
          </a:p>
          <a:p>
            <a:r>
              <a:rPr lang="en-US" dirty="0"/>
              <a:t>Key abstraction: application logic doesn’t change, even though performance might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64899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Objects: Runtime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develop and test logic in objects separately from their distribution Separation in time: make it work, then make it fast</a:t>
            </a:r>
          </a:p>
          <a:p>
            <a:r>
              <a:rPr lang="en-US" dirty="0"/>
              <a:t>Division of labor: domain specialist writes object code, </a:t>
            </a:r>
            <a:r>
              <a:rPr lang="en-US" dirty="0" err="1"/>
              <a:t>computationalist</a:t>
            </a:r>
            <a:r>
              <a:rPr lang="en-US" dirty="0"/>
              <a:t> writes mapping</a:t>
            </a:r>
          </a:p>
          <a:p>
            <a:r>
              <a:rPr lang="en-US" dirty="0"/>
              <a:t>Portability: </a:t>
            </a:r>
            <a:r>
              <a:rPr lang="en-US" dirty="0" smtClean="0"/>
              <a:t>different </a:t>
            </a:r>
            <a:r>
              <a:rPr lang="en-US" dirty="0"/>
              <a:t>mappings for </a:t>
            </a:r>
            <a:r>
              <a:rPr lang="en-US" dirty="0" err="1" smtClean="0"/>
              <a:t>dfferent</a:t>
            </a:r>
            <a:r>
              <a:rPr lang="en-US" dirty="0" smtClean="0"/>
              <a:t> </a:t>
            </a:r>
            <a:r>
              <a:rPr lang="en-US" dirty="0"/>
              <a:t>systems, scales, or configurations</a:t>
            </a:r>
          </a:p>
          <a:p>
            <a:r>
              <a:rPr lang="en-US" dirty="0"/>
              <a:t>Shared progress: improved mapping techniques can benefit existing code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54483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</a:t>
            </a:r>
          </a:p>
        </p:txBody>
      </p:sp>
      <p:pic>
        <p:nvPicPr>
          <p:cNvPr id="7" name="Content Placeholder 6" descr="elements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0" b="-4060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502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Collective Communication Operations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2325503"/>
          </a:xfrm>
        </p:spPr>
        <p:txBody>
          <a:bodyPr>
            <a:normAutofit/>
          </a:bodyPr>
          <a:lstStyle/>
          <a:p>
            <a:r>
              <a:rPr lang="en-US" dirty="0"/>
              <a:t>Point-to-point operations involve only two objects</a:t>
            </a:r>
          </a:p>
          <a:p>
            <a:r>
              <a:rPr lang="en-US" dirty="0"/>
              <a:t>Collective operations that involve a collection of objects </a:t>
            </a:r>
            <a:endParaRPr lang="en-US" dirty="0" smtClean="0"/>
          </a:p>
          <a:p>
            <a:r>
              <a:rPr lang="en-US" dirty="0" smtClean="0"/>
              <a:t>Broadcast</a:t>
            </a:r>
            <a:r>
              <a:rPr lang="en-US" dirty="0"/>
              <a:t>: calls a method in each object of the array </a:t>
            </a:r>
            <a:endParaRPr lang="en-US" dirty="0" smtClean="0"/>
          </a:p>
          <a:p>
            <a:r>
              <a:rPr lang="en-US" dirty="0" smtClean="0"/>
              <a:t>Reduction</a:t>
            </a:r>
            <a:r>
              <a:rPr lang="en-US" dirty="0"/>
              <a:t>: collects a contribution from each object of the array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spanning tree is used to send/receive data</a:t>
            </a:r>
          </a:p>
        </p:txBody>
      </p:sp>
      <p:pic>
        <p:nvPicPr>
          <p:cNvPr id="10" name="Content Placeholder 9" descr="spanningTree.pdf"/>
          <p:cNvPicPr>
            <a:picLocks noGrp="1" noChangeAspect="1"/>
          </p:cNvPicPr>
          <p:nvPr>
            <p:ph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720" r="-21720"/>
          <a:stretch>
            <a:fillRect/>
          </a:stretch>
        </p:blipFill>
        <p:spPr>
          <a:xfrm>
            <a:off x="457200" y="3235325"/>
            <a:ext cx="8229600" cy="2944813"/>
          </a:xfrm>
        </p:spPr>
      </p:pic>
    </p:spTree>
    <p:extLst>
      <p:ext uri="{BB962C8B-B14F-4D97-AF65-F5344CB8AC3E}">
        <p14:creationId xmlns:p14="http://schemas.microsoft.com/office/powerpoint/2010/main" val="144727867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Broadcast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1813334"/>
          </a:xfrm>
        </p:spPr>
        <p:txBody>
          <a:bodyPr>
            <a:normAutofit/>
          </a:bodyPr>
          <a:lstStyle/>
          <a:p>
            <a:r>
              <a:rPr lang="en-US" dirty="0"/>
              <a:t>A message to each object in a collection</a:t>
            </a:r>
          </a:p>
          <a:p>
            <a:r>
              <a:rPr lang="en-US" dirty="0"/>
              <a:t>The </a:t>
            </a:r>
            <a:r>
              <a:rPr lang="en-US" dirty="0" err="1"/>
              <a:t>chare</a:t>
            </a:r>
            <a:r>
              <a:rPr lang="en-US" dirty="0"/>
              <a:t> array proxy object is used to perform a broadcast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looks like a function call to the proxy object</a:t>
            </a:r>
          </a:p>
          <a:p>
            <a:r>
              <a:rPr lang="en-US" dirty="0"/>
              <a:t>From the main </a:t>
            </a:r>
            <a:r>
              <a:rPr lang="en-US" dirty="0" err="1"/>
              <a:t>chare</a:t>
            </a:r>
            <a:r>
              <a:rPr lang="en-US" dirty="0"/>
              <a:t>: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734426" y="2783300"/>
            <a:ext cx="7952373" cy="90388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Hello </a:t>
            </a:r>
            <a:r>
              <a:rPr lang="en-US" dirty="0" err="1"/>
              <a:t>helloArray</a:t>
            </a:r>
            <a:r>
              <a:rPr lang="en-US" dirty="0"/>
              <a:t> = </a:t>
            </a:r>
            <a:r>
              <a:rPr lang="en-US" dirty="0" err="1"/>
              <a:t>CProxy</a:t>
            </a:r>
            <a:r>
              <a:rPr lang="en-US" dirty="0"/>
              <a:t> Hello::</a:t>
            </a:r>
            <a:r>
              <a:rPr lang="en-US" dirty="0" err="1"/>
              <a:t>ckNew</a:t>
            </a:r>
            <a:r>
              <a:rPr lang="en-US" dirty="0"/>
              <a:t>(</a:t>
            </a:r>
            <a:r>
              <a:rPr lang="en-US" dirty="0" err="1"/>
              <a:t>helloArraySize</a:t>
            </a:r>
            <a:r>
              <a:rPr lang="en-US" dirty="0"/>
              <a:t>); </a:t>
            </a:r>
            <a:r>
              <a:rPr lang="en-US" dirty="0" err="1"/>
              <a:t>helloArray.foo</a:t>
            </a:r>
            <a:r>
              <a:rPr lang="en-US" dirty="0"/>
              <a:t>();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457200" y="3687180"/>
            <a:ext cx="8229600" cy="535481"/>
          </a:xfrm>
        </p:spPr>
        <p:txBody>
          <a:bodyPr/>
          <a:lstStyle/>
          <a:p>
            <a:r>
              <a:rPr lang="en-US" dirty="0"/>
              <a:t>From a </a:t>
            </a:r>
            <a:r>
              <a:rPr lang="en-US" dirty="0" err="1"/>
              <a:t>chare</a:t>
            </a:r>
            <a:r>
              <a:rPr lang="en-US" dirty="0"/>
              <a:t> array element that is a member of the same array: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734426" y="4222662"/>
            <a:ext cx="7952374" cy="566082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thisProxy.foo</a:t>
            </a:r>
            <a:r>
              <a:rPr lang="en-US" dirty="0"/>
              <a:t>()</a:t>
            </a:r>
          </a:p>
        </p:txBody>
      </p:sp>
      <p:sp>
        <p:nvSpPr>
          <p:cNvPr id="10" name="Content Placeholder 7"/>
          <p:cNvSpPr txBox="1">
            <a:spLocks/>
          </p:cNvSpPr>
          <p:nvPr/>
        </p:nvSpPr>
        <p:spPr>
          <a:xfrm>
            <a:off x="457200" y="4788744"/>
            <a:ext cx="8229600" cy="53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From any </a:t>
            </a:r>
            <a:r>
              <a:rPr lang="en-US" dirty="0" err="1"/>
              <a:t>chare</a:t>
            </a:r>
            <a:r>
              <a:rPr lang="en-US" dirty="0"/>
              <a:t> that has a proxy p to the </a:t>
            </a:r>
            <a:r>
              <a:rPr lang="en-US" dirty="0" err="1"/>
              <a:t>chare</a:t>
            </a:r>
            <a:r>
              <a:rPr lang="en-US" dirty="0"/>
              <a:t> array</a:t>
            </a:r>
          </a:p>
        </p:txBody>
      </p:sp>
      <p:sp>
        <p:nvSpPr>
          <p:cNvPr id="11" name="Content Placeholder 8"/>
          <p:cNvSpPr txBox="1">
            <a:spLocks/>
          </p:cNvSpPr>
          <p:nvPr/>
        </p:nvSpPr>
        <p:spPr>
          <a:xfrm>
            <a:off x="734426" y="5324225"/>
            <a:ext cx="7952374" cy="566082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err="1" smtClean="0"/>
              <a:t>p.foo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4699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Combines a set of values: </a:t>
            </a:r>
            <a:r>
              <a:rPr lang="en-US" dirty="0">
                <a:latin typeface="Consolas"/>
                <a:cs typeface="Consolas"/>
              </a:rPr>
              <a:t>sum</a:t>
            </a:r>
            <a:r>
              <a:rPr lang="en-US" dirty="0"/>
              <a:t>, </a:t>
            </a:r>
            <a:r>
              <a:rPr lang="en-US" dirty="0">
                <a:latin typeface="Consolas"/>
                <a:cs typeface="Consolas"/>
              </a:rPr>
              <a:t>max</a:t>
            </a:r>
            <a:r>
              <a:rPr lang="en-US" dirty="0"/>
              <a:t>, </a:t>
            </a:r>
            <a:r>
              <a:rPr lang="en-US" dirty="0">
                <a:latin typeface="Consolas"/>
                <a:cs typeface="Consolas"/>
              </a:rPr>
              <a:t>aggregate </a:t>
            </a:r>
            <a:endParaRPr lang="en-US" dirty="0" smtClean="0">
              <a:latin typeface="Consolas"/>
              <a:cs typeface="Consolas"/>
            </a:endParaRPr>
          </a:p>
          <a:p>
            <a:r>
              <a:rPr lang="en-US" dirty="0" smtClean="0"/>
              <a:t>Usually </a:t>
            </a:r>
            <a:r>
              <a:rPr lang="en-US" dirty="0"/>
              <a:t>reduces the set of values to a single value </a:t>
            </a:r>
            <a:endParaRPr lang="en-US" dirty="0" smtClean="0"/>
          </a:p>
          <a:p>
            <a:r>
              <a:rPr lang="en-US" dirty="0" smtClean="0"/>
              <a:t>Combination </a:t>
            </a:r>
            <a:r>
              <a:rPr lang="en-US" dirty="0"/>
              <a:t>of values requires an operator</a:t>
            </a:r>
          </a:p>
          <a:p>
            <a:r>
              <a:rPr lang="en-US" dirty="0"/>
              <a:t>The operator must be commutative and associative </a:t>
            </a:r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/>
              <a:t>object calls </a:t>
            </a:r>
            <a:r>
              <a:rPr lang="en-US" dirty="0">
                <a:latin typeface="Lucida Console"/>
                <a:cs typeface="Lucida Console"/>
              </a:rPr>
              <a:t>contribute</a:t>
            </a:r>
            <a:r>
              <a:rPr lang="en-US" dirty="0"/>
              <a:t> in a reduction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2876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Reduction: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reduction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</a:t>
            </a:r>
            <a:r>
              <a:rPr lang="en-US" dirty="0" err="1"/>
              <a:t>msg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[</a:t>
            </a:r>
            <a:r>
              <a:rPr lang="en-US" dirty="0" err="1"/>
              <a:t>reductiontarget</a:t>
            </a:r>
            <a:r>
              <a:rPr lang="en-US" dirty="0"/>
              <a:t>] </a:t>
            </a:r>
            <a:r>
              <a:rPr lang="en-US" b="1" dirty="0"/>
              <a:t>void</a:t>
            </a:r>
            <a:r>
              <a:rPr lang="en-US" dirty="0"/>
              <a:t> done(</a:t>
            </a:r>
            <a:r>
              <a:rPr lang="en-US" b="1" dirty="0" err="1"/>
              <a:t>int</a:t>
            </a:r>
            <a:r>
              <a:rPr lang="en-US" dirty="0"/>
              <a:t> value);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array</a:t>
            </a:r>
            <a:r>
              <a:rPr lang="en-US" dirty="0" smtClean="0"/>
              <a:t> </a:t>
            </a:r>
            <a:r>
              <a:rPr lang="en-US" dirty="0"/>
              <a:t>[1D] Elem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Elem(</a:t>
            </a:r>
            <a:r>
              <a:rPr lang="en-US" dirty="0" err="1" smtClean="0"/>
              <a:t>CProxy_Main</a:t>
            </a:r>
            <a:r>
              <a:rPr lang="en-US" dirty="0" smtClean="0"/>
              <a:t> </a:t>
            </a:r>
            <a:r>
              <a:rPr lang="en-US" dirty="0" err="1"/>
              <a:t>mProxy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};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23934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Reduction: Example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909976"/>
            <a:ext cx="8229600" cy="4839369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50" b="1" dirty="0"/>
              <a:t>#include </a:t>
            </a:r>
            <a:r>
              <a:rPr lang="en-US" sz="1050" dirty="0"/>
              <a:t>”</a:t>
            </a:r>
            <a:r>
              <a:rPr lang="en-US" sz="1050" dirty="0" err="1"/>
              <a:t>reduction.decl.h</a:t>
            </a:r>
            <a:r>
              <a:rPr lang="en-US" sz="1050" dirty="0"/>
              <a:t>” </a:t>
            </a:r>
            <a:endParaRPr lang="en-US" sz="1050" dirty="0" smtClean="0"/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sz="1050" b="1" dirty="0" err="1" smtClean="0"/>
              <a:t>const</a:t>
            </a:r>
            <a:r>
              <a:rPr lang="en-US" sz="1050" b="1" dirty="0" smtClean="0"/>
              <a:t> </a:t>
            </a:r>
            <a:r>
              <a:rPr lang="en-US" sz="1050" b="1" dirty="0" err="1"/>
              <a:t>int</a:t>
            </a:r>
            <a:r>
              <a:rPr lang="en-US" sz="1050" b="1" dirty="0"/>
              <a:t> </a:t>
            </a:r>
            <a:r>
              <a:rPr lang="en-US" sz="1050" dirty="0" err="1"/>
              <a:t>numElements</a:t>
            </a:r>
            <a:r>
              <a:rPr lang="en-US" sz="1050" dirty="0"/>
              <a:t> = 49; </a:t>
            </a:r>
            <a:endParaRPr lang="en-US" sz="1050" dirty="0"/>
          </a:p>
          <a:p>
            <a:pPr marL="0" indent="0">
              <a:buNone/>
            </a:pPr>
            <a:endParaRPr lang="en-US" sz="1050" dirty="0" smtClean="0"/>
          </a:p>
          <a:p>
            <a:pPr marL="0" indent="0">
              <a:buNone/>
            </a:pPr>
            <a:r>
              <a:rPr lang="en-US" sz="1050" b="1" dirty="0" smtClean="0"/>
              <a:t>class </a:t>
            </a:r>
            <a:r>
              <a:rPr lang="en-US" sz="1050" dirty="0"/>
              <a:t>Main : </a:t>
            </a:r>
            <a:r>
              <a:rPr lang="en-US" sz="1050" b="1" dirty="0"/>
              <a:t>public </a:t>
            </a:r>
            <a:r>
              <a:rPr lang="en-US" sz="1050" dirty="0" err="1"/>
              <a:t>CBase</a:t>
            </a:r>
            <a:r>
              <a:rPr lang="en-US" sz="1050" dirty="0"/>
              <a:t> Main {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b="1" dirty="0" smtClean="0"/>
              <a:t>public</a:t>
            </a:r>
            <a:r>
              <a:rPr lang="en-US" sz="1050" dirty="0"/>
              <a:t>: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Main</a:t>
            </a:r>
            <a:r>
              <a:rPr lang="en-US" sz="1050" dirty="0"/>
              <a:t>(</a:t>
            </a:r>
            <a:r>
              <a:rPr lang="en-US" sz="1050" dirty="0" err="1"/>
              <a:t>CkArgMsg</a:t>
            </a:r>
            <a:r>
              <a:rPr lang="en-US" sz="1050" dirty="0"/>
              <a:t>∗ </a:t>
            </a:r>
            <a:r>
              <a:rPr lang="en-US" sz="1050" dirty="0" err="1"/>
              <a:t>msg</a:t>
            </a:r>
            <a:r>
              <a:rPr lang="en-US" sz="1050" dirty="0"/>
              <a:t>) { </a:t>
            </a:r>
            <a:r>
              <a:rPr lang="en-US" sz="1050" dirty="0" err="1"/>
              <a:t>CProxy</a:t>
            </a:r>
            <a:r>
              <a:rPr lang="en-US" sz="1050" dirty="0"/>
              <a:t> Elem::</a:t>
            </a:r>
            <a:r>
              <a:rPr lang="en-US" sz="1050" dirty="0" err="1"/>
              <a:t>ckNew</a:t>
            </a:r>
            <a:r>
              <a:rPr lang="en-US" sz="1050" dirty="0"/>
              <a:t>(</a:t>
            </a:r>
            <a:r>
              <a:rPr lang="en-US" sz="1050" dirty="0" err="1"/>
              <a:t>thisProxy</a:t>
            </a:r>
            <a:r>
              <a:rPr lang="en-US" sz="1050" dirty="0"/>
              <a:t>, </a:t>
            </a:r>
            <a:r>
              <a:rPr lang="en-US" sz="1050" dirty="0" err="1"/>
              <a:t>numElements</a:t>
            </a:r>
            <a:r>
              <a:rPr lang="en-US" sz="1050" dirty="0"/>
              <a:t>); }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dirty="0"/>
              <a:t> </a:t>
            </a:r>
            <a:r>
              <a:rPr lang="en-US" sz="1050" dirty="0" smtClean="0"/>
              <a:t>  </a:t>
            </a:r>
            <a:r>
              <a:rPr lang="en-US" sz="1050" b="1" dirty="0" smtClean="0"/>
              <a:t>void </a:t>
            </a:r>
            <a:r>
              <a:rPr lang="en-US" sz="1050" dirty="0"/>
              <a:t>done(</a:t>
            </a:r>
            <a:r>
              <a:rPr lang="en-US" sz="1050" b="1" dirty="0" err="1"/>
              <a:t>int</a:t>
            </a:r>
            <a:r>
              <a:rPr lang="en-US" sz="1050" b="1" dirty="0"/>
              <a:t> </a:t>
            </a:r>
            <a:r>
              <a:rPr lang="en-US" sz="1050" dirty="0"/>
              <a:t>value) {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   </a:t>
            </a:r>
            <a:r>
              <a:rPr lang="en-US" sz="1050" dirty="0" err="1" smtClean="0"/>
              <a:t>CkAssert</a:t>
            </a:r>
            <a:r>
              <a:rPr lang="en-US" sz="1050" dirty="0"/>
              <a:t>(value == </a:t>
            </a:r>
            <a:r>
              <a:rPr lang="en-US" sz="1050" dirty="0" err="1"/>
              <a:t>numElements</a:t>
            </a:r>
            <a:r>
              <a:rPr lang="en-US" sz="1050" dirty="0"/>
              <a:t> ∗ (</a:t>
            </a:r>
            <a:r>
              <a:rPr lang="en-US" sz="1050" dirty="0" err="1"/>
              <a:t>numElements</a:t>
            </a:r>
            <a:r>
              <a:rPr lang="en-US" sz="1050" dirty="0"/>
              <a:t> 1) / 2);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dirty="0"/>
              <a:t> </a:t>
            </a:r>
            <a:r>
              <a:rPr lang="en-US" sz="1050" dirty="0" smtClean="0"/>
              <a:t>     </a:t>
            </a:r>
            <a:r>
              <a:rPr lang="en-US" sz="1050" dirty="0" err="1" smtClean="0"/>
              <a:t>CkPrintf</a:t>
            </a:r>
            <a:r>
              <a:rPr lang="en-US" sz="1050" dirty="0"/>
              <a:t>(”value: %d\n”, value);</a:t>
            </a:r>
            <a:br>
              <a:rPr lang="en-US" sz="1050" dirty="0"/>
            </a:br>
            <a:r>
              <a:rPr lang="en-US" sz="1050" dirty="0" smtClean="0"/>
              <a:t>      </a:t>
            </a:r>
            <a:r>
              <a:rPr lang="en-US" sz="1050" dirty="0" err="1" smtClean="0"/>
              <a:t>CkExit</a:t>
            </a:r>
            <a:r>
              <a:rPr lang="en-US" sz="1050" dirty="0"/>
              <a:t>();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};</a:t>
            </a:r>
          </a:p>
          <a:p>
            <a:pPr marL="0" indent="0">
              <a:buNone/>
            </a:pPr>
            <a:r>
              <a:rPr lang="en-US" sz="1050" dirty="0" smtClean="0"/>
              <a:t>};</a:t>
            </a:r>
          </a:p>
          <a:p>
            <a:pPr marL="0" indent="0">
              <a:buNone/>
            </a:pPr>
            <a:r>
              <a:rPr lang="en-US" sz="1050" dirty="0" smtClean="0"/>
              <a:t> </a:t>
            </a:r>
            <a:endParaRPr lang="en-US" sz="1050" dirty="0"/>
          </a:p>
          <a:p>
            <a:pPr marL="0" indent="0">
              <a:buNone/>
            </a:pPr>
            <a:r>
              <a:rPr lang="en-US" sz="1050" b="1" dirty="0"/>
              <a:t>class </a:t>
            </a:r>
            <a:r>
              <a:rPr lang="en-US" sz="1050" dirty="0"/>
              <a:t>Elem : </a:t>
            </a:r>
            <a:r>
              <a:rPr lang="en-US" sz="1050" b="1" dirty="0"/>
              <a:t>public </a:t>
            </a:r>
            <a:r>
              <a:rPr lang="en-US" sz="1050" dirty="0" err="1"/>
              <a:t>CBase</a:t>
            </a:r>
            <a:r>
              <a:rPr lang="en-US" sz="1050" dirty="0"/>
              <a:t> Elem {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b="1" dirty="0" smtClean="0"/>
              <a:t>public</a:t>
            </a:r>
            <a:r>
              <a:rPr lang="en-US" sz="1050" dirty="0"/>
              <a:t>: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Elem</a:t>
            </a:r>
            <a:r>
              <a:rPr lang="en-US" sz="1050" dirty="0"/>
              <a:t>(</a:t>
            </a:r>
            <a:r>
              <a:rPr lang="en-US" sz="1050" dirty="0" err="1"/>
              <a:t>CProxy</a:t>
            </a:r>
            <a:r>
              <a:rPr lang="en-US" sz="1050" dirty="0"/>
              <a:t> Main </a:t>
            </a:r>
            <a:r>
              <a:rPr lang="en-US" sz="1050" dirty="0" err="1"/>
              <a:t>mProxy</a:t>
            </a:r>
            <a:r>
              <a:rPr lang="en-US" sz="1050" dirty="0"/>
              <a:t>) {</a:t>
            </a:r>
            <a:br>
              <a:rPr lang="en-US" sz="1050" dirty="0"/>
            </a:br>
            <a:r>
              <a:rPr lang="en-US" sz="1050" dirty="0" smtClean="0"/>
              <a:t>      </a:t>
            </a:r>
            <a:r>
              <a:rPr lang="en-US" sz="1050" b="1" dirty="0" err="1" smtClean="0"/>
              <a:t>int</a:t>
            </a:r>
            <a:r>
              <a:rPr lang="en-US" sz="1050" b="1" dirty="0" smtClean="0"/>
              <a:t> </a:t>
            </a:r>
            <a:r>
              <a:rPr lang="en-US" sz="1050" dirty="0" err="1"/>
              <a:t>val</a:t>
            </a:r>
            <a:r>
              <a:rPr lang="en-US" sz="1050" dirty="0"/>
              <a:t> = </a:t>
            </a:r>
            <a:r>
              <a:rPr lang="en-US" sz="1050" dirty="0" err="1"/>
              <a:t>thisIndex</a:t>
            </a:r>
            <a:r>
              <a:rPr lang="en-US" sz="1050" dirty="0"/>
              <a:t>;</a:t>
            </a:r>
            <a:br>
              <a:rPr lang="en-US" sz="1050" dirty="0"/>
            </a:br>
            <a:r>
              <a:rPr lang="en-US" sz="1050" dirty="0" smtClean="0"/>
              <a:t>      </a:t>
            </a:r>
            <a:r>
              <a:rPr lang="en-US" sz="1050" dirty="0" err="1" smtClean="0"/>
              <a:t>CkCallback</a:t>
            </a:r>
            <a:r>
              <a:rPr lang="en-US" sz="1050" dirty="0" smtClean="0"/>
              <a:t> </a:t>
            </a:r>
            <a:r>
              <a:rPr lang="en-US" sz="1050" dirty="0" err="1"/>
              <a:t>cb</a:t>
            </a:r>
            <a:r>
              <a:rPr lang="en-US" sz="1050" dirty="0"/>
              <a:t>(</a:t>
            </a:r>
            <a:r>
              <a:rPr lang="en-US" sz="1050" dirty="0" err="1"/>
              <a:t>CkReductionTarget</a:t>
            </a:r>
            <a:r>
              <a:rPr lang="en-US" sz="1050" dirty="0"/>
              <a:t>(Main, done), </a:t>
            </a:r>
            <a:r>
              <a:rPr lang="en-US" sz="1050" dirty="0" err="1"/>
              <a:t>mProxy</a:t>
            </a:r>
            <a:r>
              <a:rPr lang="en-US" sz="1050" dirty="0"/>
              <a:t>);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dirty="0"/>
              <a:t> </a:t>
            </a:r>
            <a:r>
              <a:rPr lang="en-US" sz="1050" dirty="0" smtClean="0"/>
              <a:t>     contribute</a:t>
            </a:r>
            <a:r>
              <a:rPr lang="en-US" sz="1050" dirty="0"/>
              <a:t>(</a:t>
            </a:r>
            <a:r>
              <a:rPr lang="en-US" sz="1050" dirty="0" err="1"/>
              <a:t>sizeof</a:t>
            </a:r>
            <a:r>
              <a:rPr lang="en-US" sz="1050" dirty="0"/>
              <a:t>(</a:t>
            </a:r>
            <a:r>
              <a:rPr lang="en-US" sz="1050" dirty="0" err="1"/>
              <a:t>int</a:t>
            </a:r>
            <a:r>
              <a:rPr lang="en-US" sz="1050" dirty="0"/>
              <a:t>), &amp;</a:t>
            </a:r>
            <a:r>
              <a:rPr lang="en-US" sz="1050" dirty="0" err="1"/>
              <a:t>val</a:t>
            </a:r>
            <a:r>
              <a:rPr lang="en-US" sz="1050" dirty="0"/>
              <a:t>, </a:t>
            </a:r>
            <a:r>
              <a:rPr lang="en-US" sz="1050" dirty="0" err="1"/>
              <a:t>CkReduction</a:t>
            </a:r>
            <a:r>
              <a:rPr lang="en-US" sz="1050" dirty="0"/>
              <a:t>::sum </a:t>
            </a:r>
            <a:r>
              <a:rPr lang="en-US" sz="1050" dirty="0" err="1"/>
              <a:t>int</a:t>
            </a:r>
            <a:r>
              <a:rPr lang="en-US" sz="1050" dirty="0"/>
              <a:t>, </a:t>
            </a:r>
            <a:r>
              <a:rPr lang="en-US" sz="1050" dirty="0" err="1"/>
              <a:t>cb</a:t>
            </a:r>
            <a:r>
              <a:rPr lang="en-US" sz="1050" dirty="0"/>
              <a:t>);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}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Elem</a:t>
            </a:r>
            <a:r>
              <a:rPr lang="en-US" sz="1050" dirty="0"/>
              <a:t>(</a:t>
            </a:r>
            <a:r>
              <a:rPr lang="en-US" sz="1050" dirty="0" err="1"/>
              <a:t>CkMigrateMessage</a:t>
            </a:r>
            <a:r>
              <a:rPr lang="en-US" sz="1050" dirty="0"/>
              <a:t>∗) { }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dirty="0" smtClean="0"/>
              <a:t>}</a:t>
            </a:r>
            <a:r>
              <a:rPr lang="en-US" sz="1050" dirty="0"/>
              <a:t>; </a:t>
            </a:r>
            <a:endParaRPr lang="en-US" sz="1050" dirty="0" smtClean="0"/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sz="1050" b="1" dirty="0"/>
              <a:t>#include </a:t>
            </a:r>
            <a:r>
              <a:rPr lang="en-US" sz="1050" dirty="0"/>
              <a:t>”</a:t>
            </a:r>
            <a:r>
              <a:rPr lang="en-US" sz="1050" dirty="0" err="1"/>
              <a:t>reduction.def.h</a:t>
            </a:r>
            <a:r>
              <a:rPr lang="en-US" sz="1050" dirty="0"/>
              <a:t>” </a:t>
            </a:r>
            <a:endParaRPr lang="en-US" sz="105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457200" y="5749345"/>
            <a:ext cx="8229600" cy="27865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Output: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457200" y="6028002"/>
            <a:ext cx="8229600" cy="473043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value: 1176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Program </a:t>
            </a:r>
            <a:r>
              <a:rPr lang="en-US" dirty="0"/>
              <a:t>finished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48588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B7C0-00B4-3F4D-A690-E12D330195D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75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 Parallelism with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Divide-and-conquer</a:t>
            </a:r>
          </a:p>
          <a:p>
            <a:pPr lvl="1"/>
            <a:r>
              <a:rPr lang="en-US" dirty="0" smtClean="0"/>
              <a:t>Each </a:t>
            </a:r>
            <a:r>
              <a:rPr lang="en-US" dirty="0"/>
              <a:t>object recursively creates </a:t>
            </a:r>
            <a:r>
              <a:rPr lang="en-US" i="1" dirty="0"/>
              <a:t>n</a:t>
            </a:r>
            <a:r>
              <a:rPr lang="en-US" dirty="0"/>
              <a:t> objects that divide the problem into </a:t>
            </a:r>
            <a:r>
              <a:rPr lang="en-US" dirty="0" err="1"/>
              <a:t>subproblems</a:t>
            </a:r>
            <a:endParaRPr lang="en-US" dirty="0"/>
          </a:p>
          <a:p>
            <a:pPr lvl="1"/>
            <a:r>
              <a:rPr lang="en-US" dirty="0" smtClean="0"/>
              <a:t>Each </a:t>
            </a:r>
            <a:r>
              <a:rPr lang="en-US" dirty="0"/>
              <a:t>object t then waits for all </a:t>
            </a:r>
            <a:r>
              <a:rPr lang="en-US" i="1" dirty="0"/>
              <a:t>n</a:t>
            </a:r>
            <a:r>
              <a:rPr lang="en-US" dirty="0"/>
              <a:t> objects to finish and then may ‘combine’ the responses</a:t>
            </a:r>
          </a:p>
          <a:p>
            <a:pPr lvl="1"/>
            <a:r>
              <a:rPr lang="en-US" dirty="0" smtClean="0"/>
              <a:t>At </a:t>
            </a:r>
            <a:r>
              <a:rPr lang="en-US" dirty="0"/>
              <a:t>some point the recursion stops (at the bottom of the tree), and some sequential kernel is executed</a:t>
            </a:r>
          </a:p>
          <a:p>
            <a:pPr lvl="1"/>
            <a:r>
              <a:rPr lang="en-US" dirty="0" smtClean="0"/>
              <a:t>Then </a:t>
            </a:r>
            <a:r>
              <a:rPr lang="en-US" dirty="0"/>
              <a:t>the result is propagated upward in the tree recursively </a:t>
            </a:r>
            <a:endParaRPr lang="en-US" dirty="0" smtClean="0"/>
          </a:p>
          <a:p>
            <a:pPr lvl="1"/>
            <a:r>
              <a:rPr lang="en-US" dirty="0" smtClean="0"/>
              <a:t>Examples</a:t>
            </a:r>
            <a:r>
              <a:rPr lang="en-US" dirty="0"/>
              <a:t>: </a:t>
            </a:r>
            <a:r>
              <a:rPr lang="en-US" dirty="0" err="1"/>
              <a:t>fibonacci</a:t>
            </a:r>
            <a:r>
              <a:rPr lang="en-US" dirty="0"/>
              <a:t>, quick sort, . . 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671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423977"/>
            <a:ext cx="9144000" cy="61555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5100" baseline="30000" dirty="0">
                <a:latin typeface="Times New Roman"/>
                <a:cs typeface="Times New Roman"/>
              </a:rPr>
              <a:t>Charm++ builds upon a proven approach: objects</a:t>
            </a:r>
            <a:endParaRPr lang="en-US" sz="5100" dirty="0">
              <a:latin typeface="Times New Roman"/>
              <a:cs typeface="Times New Roman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B6445-942B-3D4F-9A75-1806446203C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2661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Fibonacci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</a:t>
            </a:r>
            <a:r>
              <a:rPr lang="en-US" dirty="0">
                <a:latin typeface="Lucida Console"/>
                <a:cs typeface="Lucida Console"/>
              </a:rPr>
              <a:t>Fib </a:t>
            </a:r>
            <a:r>
              <a:rPr lang="en-US" dirty="0"/>
              <a:t>object is a task that performs one of two actions: </a:t>
            </a:r>
            <a:endParaRPr lang="en-US" dirty="0"/>
          </a:p>
          <a:p>
            <a:pPr lvl="1"/>
            <a:r>
              <a:rPr lang="en-US" dirty="0" smtClean="0"/>
              <a:t>Creates </a:t>
            </a:r>
            <a:r>
              <a:rPr lang="en-US" dirty="0"/>
              <a:t>two new </a:t>
            </a:r>
            <a:r>
              <a:rPr lang="en-US" dirty="0">
                <a:latin typeface="Lucida Console"/>
                <a:cs typeface="Lucida Console"/>
              </a:rPr>
              <a:t>Fib</a:t>
            </a:r>
            <a:r>
              <a:rPr lang="en-US" dirty="0"/>
              <a:t> objects to compute </a:t>
            </a:r>
            <a:r>
              <a:rPr lang="en-US" i="1" dirty="0" smtClean="0"/>
              <a:t>fib</a:t>
            </a:r>
            <a:r>
              <a:rPr lang="en-US" i="1" dirty="0"/>
              <a:t>(n 1) </a:t>
            </a:r>
            <a:r>
              <a:rPr lang="en-US" dirty="0"/>
              <a:t>and </a:t>
            </a:r>
            <a:r>
              <a:rPr lang="en-US" i="1" dirty="0" smtClean="0"/>
              <a:t>fib</a:t>
            </a:r>
            <a:r>
              <a:rPr lang="en-US" i="1" dirty="0"/>
              <a:t>(n 2) </a:t>
            </a:r>
            <a:r>
              <a:rPr lang="en-US" dirty="0"/>
              <a:t>and then waits for the response, adding up the two responses when they arrive </a:t>
            </a:r>
            <a:endParaRPr lang="en-US" dirty="0"/>
          </a:p>
          <a:p>
            <a:pPr lvl="2"/>
            <a:r>
              <a:rPr lang="en-US" dirty="0" smtClean="0"/>
              <a:t>After </a:t>
            </a:r>
            <a:r>
              <a:rPr lang="en-US" dirty="0"/>
              <a:t>both arrive, sends a response message with the result to the parent object </a:t>
            </a:r>
            <a:endParaRPr lang="en-US" dirty="0"/>
          </a:p>
          <a:p>
            <a:pPr lvl="2"/>
            <a:r>
              <a:rPr lang="en-US" dirty="0" smtClean="0"/>
              <a:t>Or </a:t>
            </a:r>
            <a:r>
              <a:rPr lang="en-US" dirty="0"/>
              <a:t>prints the value and exits if it is the </a:t>
            </a:r>
            <a:r>
              <a:rPr lang="en-US" dirty="0" smtClean="0"/>
              <a:t>root</a:t>
            </a:r>
            <a:endParaRPr lang="en-US" dirty="0"/>
          </a:p>
          <a:p>
            <a:pPr lvl="1"/>
            <a:r>
              <a:rPr lang="en-US" dirty="0" smtClean="0"/>
              <a:t>If </a:t>
            </a:r>
            <a:r>
              <a:rPr lang="en-US" i="1" dirty="0"/>
              <a:t>n</a:t>
            </a:r>
            <a:r>
              <a:rPr lang="en-US" dirty="0"/>
              <a:t> = 1 </a:t>
            </a:r>
            <a:r>
              <a:rPr lang="en-US" dirty="0" smtClean="0"/>
              <a:t>or </a:t>
            </a:r>
            <a:r>
              <a:rPr lang="en-US" i="1" dirty="0"/>
              <a:t>n</a:t>
            </a:r>
            <a:r>
              <a:rPr lang="en-US" dirty="0"/>
              <a:t> = 0 (passed down from the parent) it sends a response </a:t>
            </a:r>
            <a:r>
              <a:rPr lang="en-US" dirty="0" smtClean="0"/>
              <a:t>message </a:t>
            </a:r>
            <a:r>
              <a:rPr lang="en-US" dirty="0"/>
              <a:t>with </a:t>
            </a:r>
            <a:r>
              <a:rPr lang="en-US" i="1" dirty="0"/>
              <a:t>n</a:t>
            </a:r>
            <a:r>
              <a:rPr lang="en-US" dirty="0"/>
              <a:t> back to the parent object </a:t>
            </a:r>
            <a:endParaRPr lang="en-US" dirty="0">
              <a:effectLst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83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Fibonacci Execution</a:t>
            </a:r>
            <a:endParaRPr lang="en-US" dirty="0"/>
          </a:p>
        </p:txBody>
      </p:sp>
      <p:pic>
        <p:nvPicPr>
          <p:cNvPr id="7" name="Content Placeholder 6" descr="tree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15" b="-2115"/>
          <a:stretch>
            <a:fillRect/>
          </a:stretch>
        </p:blipFill>
        <p:spPr>
          <a:xfrm>
            <a:off x="0" y="678666"/>
            <a:ext cx="9151974" cy="5822379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81</a:t>
            </a:fld>
            <a:endParaRPr lang="en-US"/>
          </a:p>
        </p:txBody>
      </p:sp>
      <p:pic>
        <p:nvPicPr>
          <p:cNvPr id="8" name="Picture 7" descr="tree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891"/>
            <a:ext cx="9144000" cy="5581227"/>
          </a:xfrm>
          <a:prstGeom prst="rect">
            <a:avLst/>
          </a:prstGeom>
        </p:spPr>
      </p:pic>
      <p:pic>
        <p:nvPicPr>
          <p:cNvPr id="9" name="Picture 8" descr="tree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65"/>
            <a:ext cx="9144000" cy="5581227"/>
          </a:xfrm>
          <a:prstGeom prst="rect">
            <a:avLst/>
          </a:prstGeom>
        </p:spPr>
      </p:pic>
      <p:pic>
        <p:nvPicPr>
          <p:cNvPr id="10" name="Picture 9" descr="tree4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890"/>
            <a:ext cx="9144000" cy="5581227"/>
          </a:xfrm>
          <a:prstGeom prst="rect">
            <a:avLst/>
          </a:prstGeom>
        </p:spPr>
      </p:pic>
      <p:pic>
        <p:nvPicPr>
          <p:cNvPr id="11" name="Picture 10" descr="tree5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65"/>
            <a:ext cx="9144000" cy="5581227"/>
          </a:xfrm>
          <a:prstGeom prst="rect">
            <a:avLst/>
          </a:prstGeom>
        </p:spPr>
      </p:pic>
      <p:pic>
        <p:nvPicPr>
          <p:cNvPr id="12" name="Picture 11" descr="tree6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890"/>
            <a:ext cx="9144000" cy="5581227"/>
          </a:xfrm>
          <a:prstGeom prst="rect">
            <a:avLst/>
          </a:prstGeom>
        </p:spPr>
      </p:pic>
      <p:pic>
        <p:nvPicPr>
          <p:cNvPr id="14" name="Picture 13" descr="tree7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51889"/>
            <a:ext cx="9144001" cy="5581227"/>
          </a:xfrm>
          <a:prstGeom prst="rect">
            <a:avLst/>
          </a:prstGeom>
        </p:spPr>
      </p:pic>
      <p:pic>
        <p:nvPicPr>
          <p:cNvPr id="15" name="Picture 14" descr="tree8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65"/>
            <a:ext cx="9144000" cy="5581227"/>
          </a:xfrm>
          <a:prstGeom prst="rect">
            <a:avLst/>
          </a:prstGeom>
        </p:spPr>
      </p:pic>
      <p:pic>
        <p:nvPicPr>
          <p:cNvPr id="16" name="Picture 15" descr="tree9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65"/>
            <a:ext cx="9144000" cy="5581227"/>
          </a:xfrm>
          <a:prstGeom prst="rect">
            <a:avLst/>
          </a:prstGeom>
        </p:spPr>
      </p:pic>
      <p:pic>
        <p:nvPicPr>
          <p:cNvPr id="17" name="Picture 16" descr="tree10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890"/>
            <a:ext cx="9144000" cy="558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88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3D84-F1D7-9848-A849-D0882C7D6C8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200" y="3120026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Overdecomposing</a:t>
            </a:r>
            <a:r>
              <a:rPr lang="en-US" sz="3600" dirty="0" smtClean="0"/>
              <a:t> Your Application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16848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Object-based Over-decomposition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the programmer decompose computation into objects</a:t>
            </a:r>
          </a:p>
          <a:p>
            <a:pPr lvl="1"/>
            <a:r>
              <a:rPr lang="en-US" dirty="0" smtClean="0"/>
              <a:t>Work </a:t>
            </a:r>
            <a:r>
              <a:rPr lang="en-US" dirty="0"/>
              <a:t>units, data-units, composites</a:t>
            </a:r>
          </a:p>
          <a:p>
            <a:r>
              <a:rPr lang="en-US" dirty="0"/>
              <a:t>Let an intelligent runtime system assign objects to processors</a:t>
            </a:r>
          </a:p>
          <a:p>
            <a:pPr lvl="1"/>
            <a:r>
              <a:rPr lang="en-US" dirty="0" smtClean="0"/>
              <a:t>RTS </a:t>
            </a:r>
            <a:r>
              <a:rPr lang="en-US" dirty="0"/>
              <a:t>can change this assignment (mapping) during execution</a:t>
            </a:r>
          </a:p>
          <a:p>
            <a:pPr lvl="1"/>
            <a:r>
              <a:rPr lang="en-US" dirty="0" smtClean="0"/>
              <a:t>Locality </a:t>
            </a:r>
            <a:r>
              <a:rPr lang="en-US" dirty="0"/>
              <a:t>of data references is a critical attribute for performance </a:t>
            </a:r>
            <a:endParaRPr lang="en-US" dirty="0" smtClean="0"/>
          </a:p>
          <a:p>
            <a:pPr lvl="1"/>
            <a:r>
              <a:rPr lang="en-US" dirty="0" smtClean="0"/>
              <a:t>A </a:t>
            </a:r>
            <a:r>
              <a:rPr lang="en-US" dirty="0"/>
              <a:t>parallel object can access only its own data</a:t>
            </a:r>
          </a:p>
          <a:p>
            <a:pPr lvl="1"/>
            <a:r>
              <a:rPr lang="en-US" dirty="0" smtClean="0"/>
              <a:t>Asynchronous </a:t>
            </a:r>
            <a:r>
              <a:rPr lang="en-US" dirty="0"/>
              <a:t>method invocation for accessing other objects data </a:t>
            </a:r>
            <a:endParaRPr lang="en-US" dirty="0" smtClean="0"/>
          </a:p>
          <a:p>
            <a:pPr lvl="1"/>
            <a:r>
              <a:rPr lang="en-US" dirty="0" smtClean="0"/>
              <a:t>RTS </a:t>
            </a:r>
            <a:r>
              <a:rPr lang="en-US" dirty="0"/>
              <a:t>can schedule work whose dependencies have been satisfied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2784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Amdahls</a:t>
            </a:r>
            <a:r>
              <a:rPr lang="en-US" dirty="0"/>
              <a:t> Law and </a:t>
            </a:r>
            <a:r>
              <a:rPr lang="en-US" dirty="0" err="1"/>
              <a:t>Grainsize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Original “law”: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a program has </a:t>
            </a:r>
            <a:r>
              <a:rPr lang="en-US" i="1" dirty="0"/>
              <a:t>K%</a:t>
            </a:r>
            <a:r>
              <a:rPr lang="en-US" dirty="0"/>
              <a:t> sequential section, then speedup is limited </a:t>
            </a:r>
            <a:r>
              <a:rPr lang="en-US" dirty="0" smtClean="0"/>
              <a:t>to     .</a:t>
            </a:r>
          </a:p>
          <a:p>
            <a:pPr lvl="2"/>
            <a:r>
              <a:rPr lang="en-US" dirty="0" smtClean="0"/>
              <a:t>If </a:t>
            </a:r>
            <a:r>
              <a:rPr lang="en-US" dirty="0"/>
              <a:t>the rest of the program is parallelized completely </a:t>
            </a:r>
            <a:endParaRPr lang="en-US" dirty="0" smtClean="0"/>
          </a:p>
          <a:p>
            <a:r>
              <a:rPr lang="en-US" dirty="0" err="1" smtClean="0"/>
              <a:t>Grainsize</a:t>
            </a:r>
            <a:r>
              <a:rPr lang="en-US" dirty="0" smtClean="0"/>
              <a:t> </a:t>
            </a:r>
            <a:r>
              <a:rPr lang="en-US" dirty="0"/>
              <a:t>corollary: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any individual piece of work is </a:t>
            </a:r>
            <a:r>
              <a:rPr lang="en-US" i="1" dirty="0"/>
              <a:t>&gt; K </a:t>
            </a:r>
            <a:r>
              <a:rPr lang="en-US" dirty="0"/>
              <a:t>time units, and the sequential program takes </a:t>
            </a:r>
            <a:r>
              <a:rPr lang="en-US" i="1" dirty="0" err="1"/>
              <a:t>Tseq</a:t>
            </a:r>
            <a:r>
              <a:rPr lang="en-US" dirty="0"/>
              <a:t>,</a:t>
            </a:r>
          </a:p>
          <a:p>
            <a:pPr lvl="2"/>
            <a:r>
              <a:rPr lang="en-US" dirty="0" smtClean="0"/>
              <a:t>Speedup </a:t>
            </a:r>
            <a:r>
              <a:rPr lang="en-US" dirty="0"/>
              <a:t>is limited </a:t>
            </a:r>
            <a:r>
              <a:rPr lang="en-US" dirty="0" smtClean="0"/>
              <a:t>to</a:t>
            </a:r>
            <a:endParaRPr lang="en-US" dirty="0"/>
          </a:p>
          <a:p>
            <a:r>
              <a:rPr lang="en-US" dirty="0"/>
              <a:t>So:</a:t>
            </a:r>
          </a:p>
          <a:p>
            <a:pPr lvl="1"/>
            <a:r>
              <a:rPr lang="en-US" dirty="0" smtClean="0"/>
              <a:t>Examine </a:t>
            </a:r>
            <a:r>
              <a:rPr lang="en-US" dirty="0"/>
              <a:t>performance data via histograms to find the sizes of </a:t>
            </a:r>
            <a:r>
              <a:rPr lang="en-US" dirty="0" err="1"/>
              <a:t>remappable</a:t>
            </a:r>
            <a:r>
              <a:rPr lang="en-US" dirty="0"/>
              <a:t> work units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some are too big, change the decomposition method to make smaller units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84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0678263"/>
              </p:ext>
            </p:extLst>
          </p:nvPr>
        </p:nvGraphicFramePr>
        <p:xfrm>
          <a:off x="7766050" y="1579803"/>
          <a:ext cx="2921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Equation" r:id="rId3" imgW="292100" imgH="393700" progId="Equation.3">
                  <p:embed/>
                </p:oleObj>
              </mc:Choice>
              <mc:Fallback>
                <p:oleObj name="Equation" r:id="rId3" imgW="292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66050" y="1579803"/>
                        <a:ext cx="2921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7585539"/>
              </p:ext>
            </p:extLst>
          </p:nvPr>
        </p:nvGraphicFramePr>
        <p:xfrm>
          <a:off x="3352800" y="3385014"/>
          <a:ext cx="3556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Equation" r:id="rId5" imgW="355600" imgH="393700" progId="Equation.3">
                  <p:embed/>
                </p:oleObj>
              </mc:Choice>
              <mc:Fallback>
                <p:oleObj name="Equation" r:id="rId5" imgW="3556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52800" y="3385014"/>
                        <a:ext cx="3556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978601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Overdecomposition</a:t>
            </a:r>
            <a:r>
              <a:rPr lang="en-US" dirty="0" smtClean="0"/>
              <a:t> and </a:t>
            </a:r>
            <a:r>
              <a:rPr lang="en-US" dirty="0" err="1" smtClean="0"/>
              <a:t>Grainsize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misconception: </a:t>
            </a:r>
            <a:r>
              <a:rPr lang="en-US" dirty="0" err="1"/>
              <a:t>overdecomposition</a:t>
            </a:r>
            <a:r>
              <a:rPr lang="en-US" dirty="0"/>
              <a:t> must be expensive</a:t>
            </a:r>
          </a:p>
          <a:p>
            <a:r>
              <a:rPr lang="en-US" dirty="0"/>
              <a:t>(working) Definition: the amount of computation per potentially parallel event (task creation, </a:t>
            </a:r>
            <a:r>
              <a:rPr lang="en-US" dirty="0" err="1"/>
              <a:t>enqueue</a:t>
            </a:r>
            <a:r>
              <a:rPr lang="en-US" dirty="0"/>
              <a:t>/</a:t>
            </a:r>
            <a:r>
              <a:rPr lang="en-US" dirty="0" err="1"/>
              <a:t>dequeue</a:t>
            </a:r>
            <a:r>
              <a:rPr lang="en-US" dirty="0"/>
              <a:t>, messaging, locking, etc.)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6312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Grainsize</a:t>
            </a:r>
            <a:r>
              <a:rPr lang="en-US" dirty="0" smtClean="0"/>
              <a:t> and Overhead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ideal </a:t>
            </a:r>
            <a:r>
              <a:rPr lang="en-US" dirty="0" err="1" smtClean="0"/>
              <a:t>grainsize</a:t>
            </a:r>
            <a:r>
              <a:rPr lang="en-US" dirty="0" smtClean="0"/>
              <a:t>?</a:t>
            </a:r>
          </a:p>
          <a:p>
            <a:r>
              <a:rPr lang="en-US" dirty="0" smtClean="0"/>
              <a:t>Should it depend on the number of processors?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86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2957634"/>
              </p:ext>
            </p:extLst>
          </p:nvPr>
        </p:nvGraphicFramePr>
        <p:xfrm>
          <a:off x="3794125" y="2152650"/>
          <a:ext cx="1555750" cy="861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Equation" r:id="rId3" imgW="825500" imgH="457200" progId="Equation.3">
                  <p:embed/>
                </p:oleObj>
              </mc:Choice>
              <mc:Fallback>
                <p:oleObj name="Equation" r:id="rId3" imgW="825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94125" y="2152650"/>
                        <a:ext cx="1555750" cy="861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9124184"/>
              </p:ext>
            </p:extLst>
          </p:nvPr>
        </p:nvGraphicFramePr>
        <p:xfrm>
          <a:off x="3746500" y="3014296"/>
          <a:ext cx="165735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Equation" r:id="rId5" imgW="1028700" imgH="457200" progId="Equation.3">
                  <p:embed/>
                </p:oleObj>
              </mc:Choice>
              <mc:Fallback>
                <p:oleObj name="Equation" r:id="rId5" imgW="1028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46500" y="3014296"/>
                        <a:ext cx="165735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735345"/>
              </p:ext>
            </p:extLst>
          </p:nvPr>
        </p:nvGraphicFramePr>
        <p:xfrm>
          <a:off x="3429000" y="3592146"/>
          <a:ext cx="2538589" cy="163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Equation" r:id="rId7" imgW="1422400" imgH="914400" progId="Equation.3">
                  <p:embed/>
                </p:oleObj>
              </mc:Choice>
              <mc:Fallback>
                <p:oleObj name="Equation" r:id="rId7" imgW="1422400" imgH="914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29000" y="3592146"/>
                        <a:ext cx="2538589" cy="163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670050" y="5226647"/>
            <a:ext cx="587375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/>
              <a:t>v</a:t>
            </a:r>
            <a:r>
              <a:rPr lang="en-US" sz="2400" dirty="0" smtClean="0"/>
              <a:t>: overhead per message,</a:t>
            </a:r>
          </a:p>
          <a:p>
            <a:pPr algn="ctr"/>
            <a:r>
              <a:rPr lang="en-US" sz="2400" i="1" dirty="0" err="1" smtClean="0"/>
              <a:t>T</a:t>
            </a:r>
            <a:r>
              <a:rPr lang="en-US" sz="2400" i="1" baseline="-25000" dirty="0" err="1" smtClean="0"/>
              <a:t>p</a:t>
            </a:r>
            <a:r>
              <a:rPr lang="en-US" sz="2400" dirty="0" smtClean="0"/>
              <a:t>: </a:t>
            </a:r>
            <a:r>
              <a:rPr lang="en-US" sz="2400" i="1" dirty="0" smtClean="0"/>
              <a:t>p </a:t>
            </a:r>
            <a:r>
              <a:rPr lang="en-US" sz="2400" dirty="0" smtClean="0"/>
              <a:t>processor completion time</a:t>
            </a:r>
          </a:p>
          <a:p>
            <a:pPr algn="ctr"/>
            <a:r>
              <a:rPr lang="en-US" sz="2400" i="1" dirty="0" smtClean="0"/>
              <a:t>g</a:t>
            </a:r>
            <a:r>
              <a:rPr lang="en-US" sz="2400" dirty="0" smtClean="0"/>
              <a:t>: </a:t>
            </a:r>
            <a:r>
              <a:rPr lang="en-US" sz="2400" dirty="0" err="1" smtClean="0"/>
              <a:t>grainsize</a:t>
            </a:r>
            <a:r>
              <a:rPr lang="en-US" sz="2400" dirty="0" smtClean="0"/>
              <a:t> (computation per message)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545645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Grainsize</a:t>
            </a:r>
            <a:r>
              <a:rPr lang="en-US" dirty="0" smtClean="0"/>
              <a:t> and Scalability</a:t>
            </a:r>
            <a:endParaRPr lang="en-US" dirty="0"/>
          </a:p>
        </p:txBody>
      </p:sp>
      <p:pic>
        <p:nvPicPr>
          <p:cNvPr id="7" name="Content Placeholder 6" descr="grain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340" r="-6340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778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Grainsize</a:t>
            </a:r>
            <a:r>
              <a:rPr lang="en-US" dirty="0"/>
              <a:t> Study for Jacobi3D</a:t>
            </a:r>
          </a:p>
        </p:txBody>
      </p:sp>
      <p:pic>
        <p:nvPicPr>
          <p:cNvPr id="7" name="Content Placeholder 6" descr="jacobi-grainsize-halfmemory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94" r="-4894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4845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Grainsize</a:t>
            </a:r>
            <a:r>
              <a:rPr lang="en-US" dirty="0"/>
              <a:t> Study for Stencil Computation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89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678666"/>
            <a:ext cx="8229600" cy="518773"/>
          </a:xfrm>
        </p:spPr>
        <p:txBody>
          <a:bodyPr/>
          <a:lstStyle/>
          <a:p>
            <a:r>
              <a:rPr lang="en-US" dirty="0"/>
              <a:t>Blue Waters (JYC) , 2 nodes, 32 cores each</a:t>
            </a:r>
          </a:p>
        </p:txBody>
      </p:sp>
      <p:pic>
        <p:nvPicPr>
          <p:cNvPr id="10" name="Content Placeholder 9" descr="jacobi-grainsize.pdf"/>
          <p:cNvPicPr>
            <a:picLocks noGrp="1" noChangeAspect="1"/>
          </p:cNvPicPr>
          <p:nvPr>
            <p:ph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94" r="-14694"/>
          <a:stretch/>
        </p:blipFill>
        <p:spPr>
          <a:xfrm>
            <a:off x="457200" y="1197439"/>
            <a:ext cx="8229600" cy="4436599"/>
          </a:xfrm>
        </p:spPr>
      </p:pic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457200" y="5660191"/>
            <a:ext cx="8229600" cy="8461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Typically, having tens of </a:t>
            </a:r>
            <a:r>
              <a:rPr lang="en-US" dirty="0" err="1"/>
              <a:t>chares</a:t>
            </a:r>
            <a:r>
              <a:rPr lang="en-US" dirty="0"/>
              <a:t> per code is adequate (although reasoning should be based on computation per message)</a:t>
            </a:r>
          </a:p>
        </p:txBody>
      </p:sp>
    </p:spTree>
    <p:extLst>
      <p:ext uri="{BB962C8B-B14F-4D97-AF65-F5344CB8AC3E}">
        <p14:creationId xmlns:p14="http://schemas.microsoft.com/office/powerpoint/2010/main" val="370207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Stuff you already know 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/>
              <a:t>Benefits of Object-based code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8229600" cy="212511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Objects encapsulate data</a:t>
            </a:r>
          </a:p>
          <a:p>
            <a:r>
              <a:rPr lang="en-US" dirty="0"/>
              <a:t>Methods represent functionality relevant to that data</a:t>
            </a:r>
          </a:p>
          <a:p>
            <a:r>
              <a:rPr lang="en-US" dirty="0"/>
              <a:t>Method invocations can modify / update state of the object / data </a:t>
            </a:r>
            <a:endParaRPr lang="en-US" dirty="0" smtClean="0"/>
          </a:p>
          <a:p>
            <a:r>
              <a:rPr lang="en-US" dirty="0" smtClean="0"/>
              <a:t>Computation </a:t>
            </a:r>
            <a:r>
              <a:rPr lang="en-US" dirty="0"/>
              <a:t>can be expressed in terms of objects interacting via method invocations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5224377"/>
            <a:ext cx="8229600" cy="119143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Nothing new</a:t>
            </a:r>
          </a:p>
          <a:p>
            <a:r>
              <a:rPr lang="en-US" dirty="0"/>
              <a:t>Still quite uncommon in HPC code</a:t>
            </a:r>
          </a:p>
          <a:p>
            <a:r>
              <a:rPr lang="en-US" dirty="0"/>
              <a:t>Its not about language syntax. Its about program structure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457200" y="3076489"/>
            <a:ext cx="8229600" cy="19865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Methods are natural units of sequential computation on object data </a:t>
            </a:r>
            <a:endParaRPr lang="en-US" dirty="0" smtClean="0"/>
          </a:p>
          <a:p>
            <a:r>
              <a:rPr lang="en-US" dirty="0" smtClean="0"/>
              <a:t>Thoughtful </a:t>
            </a:r>
            <a:r>
              <a:rPr lang="en-US" dirty="0"/>
              <a:t>design yields focused methods with single purpose </a:t>
            </a:r>
            <a:endParaRPr lang="en-US" dirty="0" smtClean="0"/>
          </a:p>
          <a:p>
            <a:r>
              <a:rPr lang="en-US" dirty="0" smtClean="0"/>
              <a:t>Naturally </a:t>
            </a:r>
            <a:r>
              <a:rPr lang="en-US" dirty="0"/>
              <a:t>expresses an object’s response to inputs (signals / data)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EDE58-EB0D-8D49-81F3-C834FB63B2F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325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Grainsize</a:t>
            </a:r>
            <a:r>
              <a:rPr lang="en-US" dirty="0"/>
              <a:t> and Load Balancing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5305424" cy="639762"/>
          </a:xfrm>
        </p:spPr>
        <p:txBody>
          <a:bodyPr/>
          <a:lstStyle/>
          <a:p>
            <a:r>
              <a:rPr lang="en-US" dirty="0"/>
              <a:t>How Much Balance Is Possible?</a:t>
            </a:r>
          </a:p>
        </p:txBody>
      </p:sp>
      <p:pic>
        <p:nvPicPr>
          <p:cNvPr id="10" name="Content Placeholder 9" descr="grainSize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4" b="2184"/>
          <a:stretch>
            <a:fillRect/>
          </a:stretch>
        </p:blipFill>
        <p:spPr>
          <a:xfrm>
            <a:off x="457200" y="2438400"/>
            <a:ext cx="5305425" cy="3951288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73750" y="1676400"/>
            <a:ext cx="2813050" cy="639762"/>
          </a:xfrm>
        </p:spPr>
        <p:txBody>
          <a:bodyPr/>
          <a:lstStyle/>
          <a:p>
            <a:r>
              <a:rPr lang="en-US" dirty="0" smtClean="0"/>
              <a:t>Solution: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73750" y="2438400"/>
            <a:ext cx="2813050" cy="3951288"/>
          </a:xfrm>
        </p:spPr>
        <p:txBody>
          <a:bodyPr/>
          <a:lstStyle/>
          <a:p>
            <a:r>
              <a:rPr lang="en-US" dirty="0"/>
              <a:t>Split compute objects that may have too much work, using a heuristic based on number of interacting atoms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E4F0C-9A9C-5448-99FD-D30288B385C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21143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Grainsize</a:t>
            </a:r>
            <a:r>
              <a:rPr lang="en-US" dirty="0"/>
              <a:t> For Extreme Scaling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1718006"/>
          </a:xfrm>
        </p:spPr>
        <p:txBody>
          <a:bodyPr/>
          <a:lstStyle/>
          <a:p>
            <a:r>
              <a:rPr lang="en-US" dirty="0"/>
              <a:t>Strong Scaling is limited by expressed parallelism</a:t>
            </a:r>
          </a:p>
          <a:p>
            <a:pPr lvl="1"/>
            <a:r>
              <a:rPr lang="en-US" dirty="0" smtClean="0"/>
              <a:t>Minimum </a:t>
            </a:r>
            <a:r>
              <a:rPr lang="en-US" dirty="0"/>
              <a:t>iteration time limited by lengthiest computation </a:t>
            </a:r>
            <a:endParaRPr lang="en-US" dirty="0" smtClean="0"/>
          </a:p>
          <a:p>
            <a:pPr lvl="2"/>
            <a:r>
              <a:rPr lang="en-US" dirty="0" smtClean="0"/>
              <a:t>Largest </a:t>
            </a:r>
            <a:r>
              <a:rPr lang="en-US" dirty="0"/>
              <a:t>grains set lower bound</a:t>
            </a:r>
          </a:p>
          <a:p>
            <a:r>
              <a:rPr lang="en-US" dirty="0"/>
              <a:t>1-away generalized to k-away provides fine granularity control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91</a:t>
            </a:fld>
            <a:endParaRPr lang="en-US"/>
          </a:p>
        </p:txBody>
      </p:sp>
      <p:pic>
        <p:nvPicPr>
          <p:cNvPr id="8" name="Picture 7" descr="1away2awa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05" y="3245649"/>
            <a:ext cx="8889628" cy="326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79864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NAMD: 2-AwayX Example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9171-EEDD-0B48-A5C0-E7218AE20EA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92</a:t>
            </a:fld>
            <a:endParaRPr lang="en-US"/>
          </a:p>
        </p:txBody>
      </p:sp>
      <p:pic>
        <p:nvPicPr>
          <p:cNvPr id="6" name="Picture 5" descr="2awayDiagramPlusHisto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" y="808706"/>
            <a:ext cx="9125712" cy="569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9710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Rules of thumb for </a:t>
            </a:r>
            <a:r>
              <a:rPr lang="en-US" dirty="0" err="1"/>
              <a:t>grainsize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it as small as possible, as long as it amortizes the overhead </a:t>
            </a:r>
            <a:endParaRPr lang="en-US" dirty="0" smtClean="0"/>
          </a:p>
          <a:p>
            <a:r>
              <a:rPr lang="en-US" dirty="0" smtClean="0"/>
              <a:t>More </a:t>
            </a:r>
            <a:r>
              <a:rPr lang="en-US" dirty="0"/>
              <a:t>specifically, ensure:</a:t>
            </a:r>
          </a:p>
          <a:p>
            <a:pPr lvl="1"/>
            <a:r>
              <a:rPr lang="en-US" i="1" dirty="0" smtClean="0"/>
              <a:t>Average </a:t>
            </a:r>
            <a:r>
              <a:rPr lang="en-US" dirty="0" err="1"/>
              <a:t>grainsize</a:t>
            </a:r>
            <a:r>
              <a:rPr lang="en-US" dirty="0"/>
              <a:t> is greater than </a:t>
            </a:r>
            <a:r>
              <a:rPr lang="en-US" i="1" dirty="0" err="1"/>
              <a:t>kv</a:t>
            </a:r>
            <a:r>
              <a:rPr lang="en-US" i="1" dirty="0"/>
              <a:t> </a:t>
            </a:r>
            <a:r>
              <a:rPr lang="en-US" dirty="0"/>
              <a:t>(say </a:t>
            </a:r>
            <a:r>
              <a:rPr lang="en-US" i="1" dirty="0"/>
              <a:t>10v</a:t>
            </a:r>
            <a:r>
              <a:rPr lang="en-US" dirty="0"/>
              <a:t>)</a:t>
            </a:r>
          </a:p>
          <a:p>
            <a:pPr lvl="1"/>
            <a:r>
              <a:rPr lang="en-US" dirty="0" smtClean="0"/>
              <a:t>No </a:t>
            </a:r>
            <a:r>
              <a:rPr lang="en-US" dirty="0"/>
              <a:t>single grain should be allowed to be too large</a:t>
            </a:r>
          </a:p>
          <a:p>
            <a:pPr lvl="2"/>
            <a:r>
              <a:rPr lang="en-US" dirty="0" smtClean="0"/>
              <a:t>Must </a:t>
            </a:r>
            <a:r>
              <a:rPr lang="en-US" dirty="0"/>
              <a:t>be smaller than </a:t>
            </a:r>
            <a:r>
              <a:rPr lang="en-US" dirty="0" smtClean="0"/>
              <a:t>    , </a:t>
            </a:r>
            <a:r>
              <a:rPr lang="en-US" dirty="0"/>
              <a:t>but actually we can express it as: p</a:t>
            </a:r>
          </a:p>
          <a:p>
            <a:pPr lvl="2"/>
            <a:r>
              <a:rPr lang="en-US" dirty="0" smtClean="0"/>
              <a:t>Must </a:t>
            </a:r>
            <a:r>
              <a:rPr lang="en-US" dirty="0"/>
              <a:t>be smaller than </a:t>
            </a:r>
            <a:r>
              <a:rPr lang="en-US" i="1" dirty="0" err="1"/>
              <a:t>kmv</a:t>
            </a:r>
            <a:r>
              <a:rPr lang="en-US" i="1" dirty="0"/>
              <a:t> </a:t>
            </a:r>
            <a:r>
              <a:rPr lang="en-US" dirty="0"/>
              <a:t>(say </a:t>
            </a:r>
            <a:r>
              <a:rPr lang="en-US" i="1" dirty="0"/>
              <a:t>100v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Important </a:t>
            </a:r>
            <a:r>
              <a:rPr lang="en-US" dirty="0"/>
              <a:t>corollary:</a:t>
            </a:r>
          </a:p>
          <a:p>
            <a:pPr lvl="1"/>
            <a:r>
              <a:rPr lang="en-US" dirty="0" smtClean="0"/>
              <a:t>You </a:t>
            </a:r>
            <a:r>
              <a:rPr lang="en-US" dirty="0"/>
              <a:t>can be at close to optimal </a:t>
            </a:r>
            <a:r>
              <a:rPr lang="en-US" dirty="0" err="1"/>
              <a:t>grainsize</a:t>
            </a:r>
            <a:r>
              <a:rPr lang="en-US" dirty="0"/>
              <a:t> without having to think about </a:t>
            </a:r>
            <a:r>
              <a:rPr lang="en-US" i="1" dirty="0"/>
              <a:t>p</a:t>
            </a:r>
            <a:r>
              <a:rPr lang="en-US" dirty="0"/>
              <a:t>, the number of processors</a:t>
            </a:r>
            <a:endParaRPr lang="en-US" i="1" dirty="0"/>
          </a:p>
          <a:p>
            <a:r>
              <a:rPr lang="en-US" i="1" dirty="0" err="1"/>
              <a:t>kv</a:t>
            </a:r>
            <a:r>
              <a:rPr lang="en-US" i="1" dirty="0"/>
              <a:t> &lt; g &lt; </a:t>
            </a:r>
            <a:r>
              <a:rPr lang="en-US" i="1" dirty="0" err="1"/>
              <a:t>mkv</a:t>
            </a:r>
            <a:r>
              <a:rPr lang="en-US" i="1" dirty="0"/>
              <a:t> (10v &lt; g &lt; 100v)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93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407230"/>
              </p:ext>
            </p:extLst>
          </p:nvPr>
        </p:nvGraphicFramePr>
        <p:xfrm>
          <a:off x="3270250" y="3110852"/>
          <a:ext cx="1651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Equation" r:id="rId3" imgW="165100" imgH="431800" progId="Equation.3">
                  <p:embed/>
                </p:oleObj>
              </mc:Choice>
              <mc:Fallback>
                <p:oleObj name="Equation" r:id="rId3" imgW="165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70250" y="3110852"/>
                        <a:ext cx="1651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700589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DCA59-9BA4-BE48-9CC1-D9E1762CA01A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23191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A698B-4999-114E-940D-16248FD77B3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240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9B1DF-73A0-8048-814D-4F6340FEDC9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66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B7C0-00B4-3F4D-A690-E12D330195D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98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Chares</a:t>
            </a:r>
            <a:r>
              <a:rPr lang="en-US" dirty="0" smtClean="0"/>
              <a:t> are reactive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way we described Charm++ so far, a </a:t>
            </a:r>
            <a:r>
              <a:rPr lang="en-US" dirty="0" err="1"/>
              <a:t>chare</a:t>
            </a:r>
            <a:r>
              <a:rPr lang="en-US" dirty="0"/>
              <a:t> is a reactive entity:</a:t>
            </a:r>
          </a:p>
          <a:p>
            <a:pPr lvl="1"/>
            <a:r>
              <a:rPr lang="en-US" dirty="0"/>
              <a:t>If it gets this method invocation, it does this action,</a:t>
            </a:r>
          </a:p>
          <a:p>
            <a:pPr lvl="1"/>
            <a:r>
              <a:rPr lang="en-US" dirty="0"/>
              <a:t>If it gets that method invocation then it does that action</a:t>
            </a:r>
          </a:p>
          <a:p>
            <a:pPr lvl="1"/>
            <a:r>
              <a:rPr lang="en-US" dirty="0"/>
              <a:t>But what does it do?</a:t>
            </a:r>
          </a:p>
          <a:p>
            <a:pPr lvl="1"/>
            <a:r>
              <a:rPr lang="en-US" dirty="0"/>
              <a:t>In typical programs, </a:t>
            </a:r>
            <a:r>
              <a:rPr lang="en-US" dirty="0" err="1"/>
              <a:t>chares</a:t>
            </a:r>
            <a:r>
              <a:rPr lang="en-US" dirty="0"/>
              <a:t> have a life-cycle</a:t>
            </a:r>
          </a:p>
          <a:p>
            <a:r>
              <a:rPr lang="en-US" dirty="0"/>
              <a:t>How to express the life-cycle of a </a:t>
            </a:r>
            <a:r>
              <a:rPr lang="en-US" dirty="0" err="1"/>
              <a:t>chare</a:t>
            </a:r>
            <a:r>
              <a:rPr lang="en-US" dirty="0"/>
              <a:t> in code?</a:t>
            </a:r>
          </a:p>
          <a:p>
            <a:pPr lvl="1"/>
            <a:r>
              <a:rPr lang="en-US" dirty="0"/>
              <a:t>Only when it exists</a:t>
            </a:r>
          </a:p>
          <a:p>
            <a:pPr lvl="2"/>
            <a:r>
              <a:rPr lang="en-US" dirty="0"/>
              <a:t>i.e.  some chars may be truly reactive, and the programmer does not know the life cycle</a:t>
            </a:r>
          </a:p>
          <a:p>
            <a:pPr lvl="1"/>
            <a:r>
              <a:rPr lang="en-US" dirty="0"/>
              <a:t>But when it exists, its form is:</a:t>
            </a:r>
          </a:p>
          <a:p>
            <a:pPr lvl="2"/>
            <a:r>
              <a:rPr lang="en-US" dirty="0"/>
              <a:t>Computations depend on remote method invocations, and completion of other local computations</a:t>
            </a:r>
          </a:p>
          <a:p>
            <a:pPr lvl="2"/>
            <a:r>
              <a:rPr lang="en-US" dirty="0"/>
              <a:t>A DAG (Directed Acyclic Graph)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7AECD-5D39-0A4F-A1B6-D58D5BE387E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86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Fibonacci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9439"/>
            <a:ext cx="8229600" cy="4214927"/>
          </a:xfrm>
          <a:solidFill>
            <a:schemeClr val="accent5">
              <a:lumMod val="40000"/>
              <a:lumOff val="60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fib {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 m);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chare</a:t>
            </a:r>
            <a:r>
              <a:rPr lang="en-US" b="1" dirty="0" smtClean="0"/>
              <a:t> </a:t>
            </a:r>
            <a:r>
              <a:rPr lang="en-US" dirty="0"/>
              <a:t>Fib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Fib(</a:t>
            </a:r>
            <a:r>
              <a:rPr lang="en-US" dirty="0" err="1"/>
              <a:t>int</a:t>
            </a:r>
            <a:r>
              <a:rPr lang="en-US" dirty="0"/>
              <a:t> n, </a:t>
            </a:r>
            <a:r>
              <a:rPr lang="en-US" dirty="0" err="1"/>
              <a:t>bool</a:t>
            </a:r>
            <a:r>
              <a:rPr lang="en-US" dirty="0"/>
              <a:t> </a:t>
            </a:r>
            <a:r>
              <a:rPr lang="en-US" dirty="0" err="1"/>
              <a:t>isRoot</a:t>
            </a:r>
            <a:r>
              <a:rPr lang="en-US" dirty="0"/>
              <a:t>, </a:t>
            </a:r>
            <a:r>
              <a:rPr lang="en-US" dirty="0" err="1"/>
              <a:t>CProxy</a:t>
            </a:r>
            <a:r>
              <a:rPr lang="en-US" dirty="0"/>
              <a:t> Fib parent);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respond(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value);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88D6F-3227-5A4B-9318-4BD6B284E2F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4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9690</TotalTime>
  <Words>10737</Words>
  <Application>Microsoft Macintosh PowerPoint</Application>
  <PresentationFormat>On-screen Show (4:3)</PresentationFormat>
  <Paragraphs>1705</Paragraphs>
  <Slides>131</Slides>
  <Notes>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131</vt:i4>
      </vt:variant>
    </vt:vector>
  </HeadingPairs>
  <TitlesOfParts>
    <vt:vector size="133" baseType="lpstr">
      <vt:lpstr>Clarity</vt:lpstr>
      <vt:lpstr>Microsoft Equation</vt:lpstr>
      <vt:lpstr>Programming with Parallel Migratable Objects</vt:lpstr>
      <vt:lpstr>PowerPoint Presentation</vt:lpstr>
      <vt:lpstr>Outline</vt:lpstr>
      <vt:lpstr>Harnessing Parallelism: Challenges  Trends in System Architecture</vt:lpstr>
      <vt:lpstr>Harnessing Parallelism: Challenges  Trends in System Architecture</vt:lpstr>
      <vt:lpstr>Harnessing Parallelism: Challenges  Next-generation Applications</vt:lpstr>
      <vt:lpstr>Harnessing Parallelism: Challenges Programming Models: MPI</vt:lpstr>
      <vt:lpstr>PowerPoint Presentation</vt:lpstr>
      <vt:lpstr>Stuff you already know  Benefits of Object-based code </vt:lpstr>
      <vt:lpstr>Globally-Visible Objects: Chares and Proxies</vt:lpstr>
      <vt:lpstr>Globally-Visible Methods: Entry Methods</vt:lpstr>
      <vt:lpstr>Method-Driven Asynchronous Communication</vt:lpstr>
      <vt:lpstr>Design Principle: Do not wait for remote completion</vt:lpstr>
      <vt:lpstr>For example, a Jacobi reduction</vt:lpstr>
      <vt:lpstr>Methods: Natural Units of Sequential Computation</vt:lpstr>
      <vt:lpstr>PowerPoint Presentation</vt:lpstr>
      <vt:lpstr>The Execution Model</vt:lpstr>
      <vt:lpstr>The Execution Model</vt:lpstr>
      <vt:lpstr>Outline</vt:lpstr>
      <vt:lpstr>Hello World Example</vt:lpstr>
      <vt:lpstr>Hello World with Chares</vt:lpstr>
      <vt:lpstr>Compiling a Charm++ Program</vt:lpstr>
      <vt:lpstr>Building Charm++</vt:lpstr>
      <vt:lpstr>Hello World Example</vt:lpstr>
      <vt:lpstr>Outline</vt:lpstr>
      <vt:lpstr>Impact on communication</vt:lpstr>
      <vt:lpstr>Example Computation</vt:lpstr>
      <vt:lpstr>Example: Stencil Computation</vt:lpstr>
      <vt:lpstr>Modularity and Compositionality</vt:lpstr>
      <vt:lpstr>Modularity and Compositionality</vt:lpstr>
      <vt:lpstr>Modularity and Compositionality</vt:lpstr>
      <vt:lpstr>Migratability</vt:lpstr>
      <vt:lpstr>Decomposition Independent of numCores</vt:lpstr>
      <vt:lpstr>Utility for Multi-cores, Many-cores, Accelerators</vt:lpstr>
      <vt:lpstr>Load Balancing</vt:lpstr>
      <vt:lpstr>A quick Example  Weather Forecasting in BRAMS </vt:lpstr>
      <vt:lpstr>Basic Virtualization of BRAMS</vt:lpstr>
      <vt:lpstr>Baseline: 64 objects on 64 processors</vt:lpstr>
      <vt:lpstr>Over-decomposition: 1024 objects on 64 processors Benefits from communication/computation overlap</vt:lpstr>
      <vt:lpstr>With Load Balancing: 1024 objects on 64 processors</vt:lpstr>
      <vt:lpstr>PowerPoint Presentation</vt:lpstr>
      <vt:lpstr>Outline</vt:lpstr>
      <vt:lpstr>Charm++ File structure</vt:lpstr>
      <vt:lpstr>Charm Interface: Modules</vt:lpstr>
      <vt:lpstr>Charm Interface: Chares</vt:lpstr>
      <vt:lpstr>Charm Interface: Entry Methods</vt:lpstr>
      <vt:lpstr>Charm Interface: mainchare</vt:lpstr>
      <vt:lpstr>Creating a Chare</vt:lpstr>
      <vt:lpstr>Chare Proxies</vt:lpstr>
      <vt:lpstr>Charm Termination</vt:lpstr>
      <vt:lpstr>Chare Creation Example: .ci file</vt:lpstr>
      <vt:lpstr>Chare Creation Example: .C file</vt:lpstr>
      <vt:lpstr>Asynchronous Methods</vt:lpstr>
      <vt:lpstr>Asynchronous Methods</vt:lpstr>
      <vt:lpstr>Asynchronous Methods</vt:lpstr>
      <vt:lpstr>Asynchronous Example: .ci file</vt:lpstr>
      <vt:lpstr>Asynchronous Example: .C file</vt:lpstr>
      <vt:lpstr>Data types and entry methods</vt:lpstr>
      <vt:lpstr>Collections of Objects: Concepts</vt:lpstr>
      <vt:lpstr>Collections of Objects</vt:lpstr>
      <vt:lpstr>Chare Array: Hello Example</vt:lpstr>
      <vt:lpstr>Chare Array: Hello Example</vt:lpstr>
      <vt:lpstr>Hello World Array Projections Timeline View</vt:lpstr>
      <vt:lpstr>Declaring a Chare Array </vt:lpstr>
      <vt:lpstr>Constructing a Chare Array</vt:lpstr>
      <vt:lpstr>thisIndex</vt:lpstr>
      <vt:lpstr>Chare Array: Hello Example</vt:lpstr>
      <vt:lpstr>Chare Array: Hello Example</vt:lpstr>
      <vt:lpstr>Hello World Array Projections Timeline View</vt:lpstr>
      <vt:lpstr>Collections of Objects: Runtime Service</vt:lpstr>
      <vt:lpstr>Collections of Objects: Runtime Service</vt:lpstr>
      <vt:lpstr>Collections of Objects</vt:lpstr>
      <vt:lpstr>Collective Communication Operations</vt:lpstr>
      <vt:lpstr>Broadcast</vt:lpstr>
      <vt:lpstr>Reduction</vt:lpstr>
      <vt:lpstr>Reduction: Example</vt:lpstr>
      <vt:lpstr>Reduction: Example</vt:lpstr>
      <vt:lpstr>Outline</vt:lpstr>
      <vt:lpstr>Task Parallelism with Objects</vt:lpstr>
      <vt:lpstr>Fibonacci Example</vt:lpstr>
      <vt:lpstr>Fibonacci Execution</vt:lpstr>
      <vt:lpstr>PowerPoint Presentation</vt:lpstr>
      <vt:lpstr>Object-based Over-decomposition</vt:lpstr>
      <vt:lpstr>Amdahls Law and Grainsize</vt:lpstr>
      <vt:lpstr>Overdecomposition and Grainsize</vt:lpstr>
      <vt:lpstr>Grainsize and Overhead</vt:lpstr>
      <vt:lpstr>Grainsize and Scalability</vt:lpstr>
      <vt:lpstr>Grainsize Study for Jacobi3D</vt:lpstr>
      <vt:lpstr>Grainsize Study for Stencil Computation</vt:lpstr>
      <vt:lpstr>Grainsize and Load Balancing</vt:lpstr>
      <vt:lpstr>Grainsize For Extreme Scaling</vt:lpstr>
      <vt:lpstr>NAMD: 2-AwayX Example</vt:lpstr>
      <vt:lpstr>Rules of thumb for grainsize</vt:lpstr>
      <vt:lpstr>PowerPoint Presentation</vt:lpstr>
      <vt:lpstr>PowerPoint Presentation</vt:lpstr>
      <vt:lpstr>PowerPoint Presentation</vt:lpstr>
      <vt:lpstr>Outline</vt:lpstr>
      <vt:lpstr>Chares are reactive</vt:lpstr>
      <vt:lpstr>Fibonacci Example</vt:lpstr>
      <vt:lpstr>Fibonacci Example</vt:lpstr>
      <vt:lpstr>Consider Fibonacci Chare</vt:lpstr>
      <vt:lpstr>Structured Dagger The when construct</vt:lpstr>
      <vt:lpstr>Structured Dagger The serial construct</vt:lpstr>
      <vt:lpstr>Structured Dagger The when construct</vt:lpstr>
      <vt:lpstr>Structured Dagger The when construct</vt:lpstr>
      <vt:lpstr>Structured Dagger Boilerplate</vt:lpstr>
      <vt:lpstr>Structured Dagger Boilerplate</vt:lpstr>
      <vt:lpstr>Fibonacci with Structured Dagger</vt:lpstr>
      <vt:lpstr>Fibonacci with Structured Dagger</vt:lpstr>
      <vt:lpstr>Structured Dagger The when construct</vt:lpstr>
      <vt:lpstr>Structured Dagger The when construct</vt:lpstr>
      <vt:lpstr>Structured Dagger The if-then-else construct</vt:lpstr>
      <vt:lpstr>Structured Dagger The for construct</vt:lpstr>
      <vt:lpstr>Structured Dagger The while construct</vt:lpstr>
      <vt:lpstr>Structured Dagger The overlap construct</vt:lpstr>
      <vt:lpstr>Illustration of a long “overlap”</vt:lpstr>
      <vt:lpstr>Structured Dagger The forall construct</vt:lpstr>
      <vt:lpstr>Parallel Prefix with SDAG: .ci file I</vt:lpstr>
      <vt:lpstr>Parallel Prefix with SDAG: .ci file II</vt:lpstr>
      <vt:lpstr>Parallel Prefix with SDAG: .C file I</vt:lpstr>
      <vt:lpstr>Parallel Prefix with SDAG: .C file II</vt:lpstr>
      <vt:lpstr>Stencil Codes</vt:lpstr>
      <vt:lpstr>5-point Stencil</vt:lpstr>
      <vt:lpstr>5-point Stencil</vt:lpstr>
      <vt:lpstr>5-point Stencil</vt:lpstr>
      <vt:lpstr>Jacobi:  .ci file</vt:lpstr>
      <vt:lpstr>Jacobi:  .ci file</vt:lpstr>
      <vt:lpstr>Jacobi:  .ci file (with asynchronous reductions)</vt:lpstr>
      <vt:lpstr>Power of Asynchrony Example</vt:lpstr>
      <vt:lpstr>Structured dagger version</vt:lpstr>
      <vt:lpstr>Outline</vt:lpstr>
    </vt:vector>
  </TitlesOfParts>
  <Company>University of Illinois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Chares are reactive</dc:title>
  <dc:creator>Shanna DeSouza</dc:creator>
  <cp:lastModifiedBy>Shanna DeSouza</cp:lastModifiedBy>
  <cp:revision>195</cp:revision>
  <dcterms:created xsi:type="dcterms:W3CDTF">2014-08-04T16:19:24Z</dcterms:created>
  <dcterms:modified xsi:type="dcterms:W3CDTF">2014-09-04T21:47:54Z</dcterms:modified>
</cp:coreProperties>
</file>